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4"/>
  </p:sldMasterIdLst>
  <p:notesMasterIdLst>
    <p:notesMasterId r:id="rId34"/>
  </p:notesMasterIdLst>
  <p:handoutMasterIdLst>
    <p:handoutMasterId r:id="rId35"/>
  </p:handoutMasterIdLst>
  <p:sldIdLst>
    <p:sldId id="256" r:id="rId5"/>
    <p:sldId id="257" r:id="rId6"/>
    <p:sldId id="304" r:id="rId7"/>
    <p:sldId id="317" r:id="rId8"/>
    <p:sldId id="258" r:id="rId9"/>
    <p:sldId id="323" r:id="rId10"/>
    <p:sldId id="321" r:id="rId11"/>
    <p:sldId id="297" r:id="rId12"/>
    <p:sldId id="266" r:id="rId13"/>
    <p:sldId id="305" r:id="rId14"/>
    <p:sldId id="276" r:id="rId15"/>
    <p:sldId id="259" r:id="rId16"/>
    <p:sldId id="265" r:id="rId17"/>
    <p:sldId id="303" r:id="rId18"/>
    <p:sldId id="322" r:id="rId19"/>
    <p:sldId id="261" r:id="rId20"/>
    <p:sldId id="306" r:id="rId21"/>
    <p:sldId id="270" r:id="rId22"/>
    <p:sldId id="267" r:id="rId23"/>
    <p:sldId id="271" r:id="rId24"/>
    <p:sldId id="275" r:id="rId25"/>
    <p:sldId id="272" r:id="rId26"/>
    <p:sldId id="273" r:id="rId27"/>
    <p:sldId id="313" r:id="rId28"/>
    <p:sldId id="312" r:id="rId29"/>
    <p:sldId id="314" r:id="rId30"/>
    <p:sldId id="315" r:id="rId31"/>
    <p:sldId id="268" r:id="rId32"/>
    <p:sldId id="309" r:id="rId33"/>
  </p:sldIdLst>
  <p:sldSz cx="9144000" cy="6858000" type="screen4x3"/>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9FA520-2F0F-6D7B-2730-F2B9CAD1C3FB}" v="329" dt="2022-03-07T14:28:20.866"/>
    <p1510:client id="{3B3E8BF4-18D0-F4AC-48CE-1980B2E5E496}" v="20" dt="2022-03-07T15:11:41.654"/>
    <p1510:client id="{AB787DD9-E701-45AE-B1F4-B329C86DAEAE}" v="15" dt="2022-03-07T15:02:14.900"/>
    <p1510:client id="{ECF9E9D6-0489-BB65-8A23-425C669AECF6}" v="130" dt="2022-03-07T15:17:00.5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rya Campbell" userId="S::ccampbell@esc11.net::3e415453-1eaa-4bba-ac3c-a1805f356b77" providerId="AD" clId="Web-{8F5C8D65-3D44-BA9D-0071-D363D7A59E2E}"/>
    <pc:docChg chg="modSld">
      <pc:chgData name="Corya Campbell" userId="S::ccampbell@esc11.net::3e415453-1eaa-4bba-ac3c-a1805f356b77" providerId="AD" clId="Web-{8F5C8D65-3D44-BA9D-0071-D363D7A59E2E}" dt="2022-03-21T20:41:37.096" v="1"/>
      <pc:docMkLst>
        <pc:docMk/>
      </pc:docMkLst>
      <pc:sldChg chg="modNotes">
        <pc:chgData name="Corya Campbell" userId="S::ccampbell@esc11.net::3e415453-1eaa-4bba-ac3c-a1805f356b77" providerId="AD" clId="Web-{8F5C8D65-3D44-BA9D-0071-D363D7A59E2E}" dt="2022-03-21T20:41:37.096" v="1"/>
        <pc:sldMkLst>
          <pc:docMk/>
          <pc:sldMk cId="0" sldId="25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3168" tIns="46584" rIns="93168" bIns="46584" rtlCol="0"/>
          <a:lstStyle>
            <a:lvl1pPr algn="r">
              <a:defRPr sz="1200"/>
            </a:lvl1pPr>
          </a:lstStyle>
          <a:p>
            <a:fld id="{F25713FA-DF12-4183-911B-5ECE12D6CF09}" type="datetimeFigureOut">
              <a:rPr lang="en-US" smtClean="0"/>
              <a:pPr/>
              <a:t>3/21/2022</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3168" tIns="46584" rIns="93168" bIns="46584" rtlCol="0" anchor="b"/>
          <a:lstStyle>
            <a:lvl1pPr algn="r">
              <a:defRPr sz="1200"/>
            </a:lvl1pPr>
          </a:lstStyle>
          <a:p>
            <a:fld id="{2A3B551D-A5B5-4176-BC0E-E08DDFFE128B}" type="slidenum">
              <a:rPr lang="en-US" smtClean="0"/>
              <a:pPr/>
              <a:t>‹#›</a:t>
            </a:fld>
            <a:endParaRPr lang="en-US"/>
          </a:p>
        </p:txBody>
      </p:sp>
    </p:spTree>
    <p:extLst>
      <p:ext uri="{BB962C8B-B14F-4D97-AF65-F5344CB8AC3E}">
        <p14:creationId xmlns:p14="http://schemas.microsoft.com/office/powerpoint/2010/main" val="3955926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68" tIns="46584" rIns="93168" bIns="46584" rtlCol="0"/>
          <a:lstStyle>
            <a:lvl1pPr algn="r">
              <a:defRPr sz="1200"/>
            </a:lvl1pPr>
          </a:lstStyle>
          <a:p>
            <a:fld id="{FAED025D-1221-4A2E-8734-63DA11926813}" type="datetimeFigureOut">
              <a:rPr lang="en-US" smtClean="0"/>
              <a:pPr/>
              <a:t>3/21/2022</a:t>
            </a:fld>
            <a:endParaRPr lang="en-US"/>
          </a:p>
        </p:txBody>
      </p:sp>
      <p:sp>
        <p:nvSpPr>
          <p:cNvPr id="4" name="Slide Image Placeholder 3"/>
          <p:cNvSpPr>
            <a:spLocks noGrp="1" noRot="1" noChangeAspect="1"/>
          </p:cNvSpPr>
          <p:nvPr>
            <p:ph type="sldImg" idx="2"/>
          </p:nvPr>
        </p:nvSpPr>
        <p:spPr>
          <a:xfrm>
            <a:off x="1182688" y="696913"/>
            <a:ext cx="4645025" cy="3484562"/>
          </a:xfrm>
          <a:prstGeom prst="rect">
            <a:avLst/>
          </a:prstGeom>
          <a:noFill/>
          <a:ln w="12700">
            <a:solidFill>
              <a:prstClr val="black"/>
            </a:solidFill>
          </a:ln>
        </p:spPr>
        <p:txBody>
          <a:bodyPr vert="horz" lIns="93168" tIns="46584" rIns="93168" bIns="4658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8" tIns="46584" rIns="93168" bIns="4658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68" tIns="46584" rIns="93168" bIns="46584" rtlCol="0" anchor="b"/>
          <a:lstStyle>
            <a:lvl1pPr algn="r">
              <a:defRPr sz="1200"/>
            </a:lvl1pPr>
          </a:lstStyle>
          <a:p>
            <a:fld id="{1B11A65D-2086-4946-8B3D-D3C273C14B93}" type="slidenum">
              <a:rPr lang="en-US" smtClean="0"/>
              <a:pPr/>
              <a:t>‹#›</a:t>
            </a:fld>
            <a:endParaRPr lang="en-US"/>
          </a:p>
        </p:txBody>
      </p:sp>
    </p:spTree>
    <p:extLst>
      <p:ext uri="{BB962C8B-B14F-4D97-AF65-F5344CB8AC3E}">
        <p14:creationId xmlns:p14="http://schemas.microsoft.com/office/powerpoint/2010/main" val="4114363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pPr>
              <a:defRPr/>
            </a:pPr>
            <a:r>
              <a:rPr lang="en-US"/>
              <a:t>It was explained that this meeting was </a:t>
            </a:r>
            <a:r>
              <a:rPr lang="en-US" baseline="0"/>
              <a:t>to explain the benefits of PNPs participating in ESSA </a:t>
            </a:r>
            <a:r>
              <a:rPr lang="en-US"/>
              <a:t>equitable services</a:t>
            </a:r>
            <a:r>
              <a:rPr lang="en-US" baseline="0"/>
              <a:t>.</a:t>
            </a:r>
            <a:r>
              <a:rPr lang="en-US"/>
              <a:t>  There were only a few attendees</a:t>
            </a:r>
            <a:r>
              <a:rPr lang="en-US" baseline="0"/>
              <a:t> that </a:t>
            </a:r>
            <a:r>
              <a:rPr lang="en-US"/>
              <a:t>do are in a district </a:t>
            </a:r>
            <a:r>
              <a:rPr lang="en-US" baseline="0"/>
              <a:t>that </a:t>
            </a:r>
            <a:r>
              <a:rPr lang="en-US"/>
              <a:t>does not contract </a:t>
            </a:r>
            <a:r>
              <a:rPr lang="en-US" baseline="0"/>
              <a:t>with </a:t>
            </a:r>
            <a:r>
              <a:rPr lang="en-US"/>
              <a:t>ESC Region 11 </a:t>
            </a:r>
            <a:r>
              <a:rPr lang="en-US" baseline="0"/>
              <a:t>to </a:t>
            </a:r>
            <a:r>
              <a:rPr lang="en-US"/>
              <a:t>manage </a:t>
            </a:r>
            <a:r>
              <a:rPr lang="en-US" baseline="0"/>
              <a:t>their </a:t>
            </a:r>
            <a:r>
              <a:rPr lang="en-US"/>
              <a:t>ESSA PNP program</a:t>
            </a:r>
          </a:p>
          <a:p>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1</a:t>
            </a:fld>
            <a:endParaRPr lang="en-US"/>
          </a:p>
        </p:txBody>
      </p:sp>
    </p:spTree>
    <p:extLst>
      <p:ext uri="{BB962C8B-B14F-4D97-AF65-F5344CB8AC3E}">
        <p14:creationId xmlns:p14="http://schemas.microsoft.com/office/powerpoint/2010/main" val="2910583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PNP isn’t subject</a:t>
            </a:r>
            <a:r>
              <a:rPr lang="en-US" baseline="0"/>
              <a:t> to all the grant requirements and state requirements; however the LEA is so they set guidelines for serving PNPs.</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10</a:t>
            </a:fld>
            <a:endParaRPr lang="en-US"/>
          </a:p>
        </p:txBody>
      </p:sp>
    </p:spTree>
    <p:extLst>
      <p:ext uri="{BB962C8B-B14F-4D97-AF65-F5344CB8AC3E}">
        <p14:creationId xmlns:p14="http://schemas.microsoft.com/office/powerpoint/2010/main" val="1036550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r>
              <a:rPr lang="en-US"/>
              <a:t>Christie</a:t>
            </a:r>
          </a:p>
        </p:txBody>
      </p:sp>
      <p:sp>
        <p:nvSpPr>
          <p:cNvPr id="4" name="Slide Number Placeholder 3"/>
          <p:cNvSpPr>
            <a:spLocks noGrp="1"/>
          </p:cNvSpPr>
          <p:nvPr>
            <p:ph type="sldNum" sz="quarter" idx="10"/>
          </p:nvPr>
        </p:nvSpPr>
        <p:spPr/>
        <p:txBody>
          <a:bodyPr/>
          <a:lstStyle/>
          <a:p>
            <a:fld id="{1B11A65D-2086-4946-8B3D-D3C273C14B93}" type="slidenum">
              <a:rPr lang="en-US" smtClean="0"/>
              <a:pPr/>
              <a:t>11</a:t>
            </a:fld>
            <a:endParaRPr lang="en-US"/>
          </a:p>
        </p:txBody>
      </p:sp>
    </p:spTree>
    <p:extLst>
      <p:ext uri="{BB962C8B-B14F-4D97-AF65-F5344CB8AC3E}">
        <p14:creationId xmlns:p14="http://schemas.microsoft.com/office/powerpoint/2010/main" val="3902362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r>
              <a:rPr lang="en-US"/>
              <a:t>Calculation for allocation is generated by low-income</a:t>
            </a:r>
            <a:r>
              <a:rPr lang="en-US" baseline="0"/>
              <a:t> student counts. LEA determines the calculation method. And LEA shares info with PNP.</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12</a:t>
            </a:fld>
            <a:endParaRPr lang="en-US"/>
          </a:p>
        </p:txBody>
      </p:sp>
    </p:spTree>
    <p:extLst>
      <p:ext uri="{BB962C8B-B14F-4D97-AF65-F5344CB8AC3E}">
        <p14:creationId xmlns:p14="http://schemas.microsoft.com/office/powerpoint/2010/main" val="4202066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r>
              <a:rPr lang="en-US"/>
              <a:t>PNP selects student</a:t>
            </a:r>
            <a:r>
              <a:rPr lang="en-US" baseline="0"/>
              <a:t> at most risk (not necessarily low income) Can use achievement testing, failing grades, teacher recommendation, etc. Determined in Consultation</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13</a:t>
            </a:fld>
            <a:endParaRPr lang="en-US"/>
          </a:p>
        </p:txBody>
      </p:sp>
    </p:spTree>
    <p:extLst>
      <p:ext uri="{BB962C8B-B14F-4D97-AF65-F5344CB8AC3E}">
        <p14:creationId xmlns:p14="http://schemas.microsoft.com/office/powerpoint/2010/main" val="1931130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Required</a:t>
            </a:r>
            <a:r>
              <a:rPr lang="en-US" baseline="0"/>
              <a:t> to have “direct service” of some amount – then they can receive materials and supplies, etc. Must be related to a program or need.</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15</a:t>
            </a:fld>
            <a:endParaRPr lang="en-US"/>
          </a:p>
        </p:txBody>
      </p:sp>
    </p:spTree>
    <p:extLst>
      <p:ext uri="{BB962C8B-B14F-4D97-AF65-F5344CB8AC3E}">
        <p14:creationId xmlns:p14="http://schemas.microsoft.com/office/powerpoint/2010/main" val="1720798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16</a:t>
            </a:fld>
            <a:endParaRPr lang="en-US"/>
          </a:p>
        </p:txBody>
      </p:sp>
    </p:spTree>
    <p:extLst>
      <p:ext uri="{BB962C8B-B14F-4D97-AF65-F5344CB8AC3E}">
        <p14:creationId xmlns:p14="http://schemas.microsoft.com/office/powerpoint/2010/main" val="2147039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r>
              <a:rPr lang="en-US"/>
              <a:t>Method to determine is decided in consultation but most LEAs used the state method – HLS, testing.</a:t>
            </a:r>
            <a:r>
              <a:rPr lang="en-US" baseline="0"/>
              <a:t> PNPs and LEA prioritize what students to serve based on need. For example, they could decide to service only beginners and intermediate students. Or they can focus on grade levels…</a:t>
            </a:r>
            <a:endParaRPr lang="en-US"/>
          </a:p>
        </p:txBody>
      </p:sp>
      <p:sp>
        <p:nvSpPr>
          <p:cNvPr id="4" name="Slide Number Placeholder 3"/>
          <p:cNvSpPr>
            <a:spLocks noGrp="1"/>
          </p:cNvSpPr>
          <p:nvPr>
            <p:ph type="sldNum" sz="quarter" idx="10"/>
          </p:nvPr>
        </p:nvSpPr>
        <p:spPr/>
        <p:txBody>
          <a:bodyPr/>
          <a:lstStyle/>
          <a:p>
            <a:fld id="{914E840F-F5DB-480F-91FB-13E54648C453}" type="slidenum">
              <a:rPr lang="en-US" smtClean="0"/>
              <a:pPr/>
              <a:t>18</a:t>
            </a:fld>
            <a:endParaRPr lang="en-US"/>
          </a:p>
        </p:txBody>
      </p:sp>
    </p:spTree>
    <p:extLst>
      <p:ext uri="{BB962C8B-B14F-4D97-AF65-F5344CB8AC3E}">
        <p14:creationId xmlns:p14="http://schemas.microsoft.com/office/powerpoint/2010/main" val="3301290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19</a:t>
            </a:fld>
            <a:endParaRPr lang="en-US"/>
          </a:p>
        </p:txBody>
      </p:sp>
    </p:spTree>
    <p:extLst>
      <p:ext uri="{BB962C8B-B14F-4D97-AF65-F5344CB8AC3E}">
        <p14:creationId xmlns:p14="http://schemas.microsoft.com/office/powerpoint/2010/main" val="2829508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E840F-F5DB-480F-91FB-13E54648C453}" type="slidenum">
              <a:rPr lang="en-US" smtClean="0"/>
              <a:pPr/>
              <a:t>20</a:t>
            </a:fld>
            <a:endParaRPr lang="en-US"/>
          </a:p>
        </p:txBody>
      </p:sp>
    </p:spTree>
    <p:extLst>
      <p:ext uri="{BB962C8B-B14F-4D97-AF65-F5344CB8AC3E}">
        <p14:creationId xmlns:p14="http://schemas.microsoft.com/office/powerpoint/2010/main" val="40721147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E840F-F5DB-480F-91FB-13E54648C453}" type="slidenum">
              <a:rPr lang="en-US" smtClean="0"/>
              <a:pPr/>
              <a:t>21</a:t>
            </a:fld>
            <a:endParaRPr lang="en-US"/>
          </a:p>
        </p:txBody>
      </p:sp>
    </p:spTree>
    <p:extLst>
      <p:ext uri="{BB962C8B-B14F-4D97-AF65-F5344CB8AC3E}">
        <p14:creationId xmlns:p14="http://schemas.microsoft.com/office/powerpoint/2010/main" val="993467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r>
              <a:rPr lang="en-US"/>
              <a:t>Introductions</a:t>
            </a:r>
          </a:p>
        </p:txBody>
      </p:sp>
      <p:sp>
        <p:nvSpPr>
          <p:cNvPr id="4" name="Slide Number Placeholder 3"/>
          <p:cNvSpPr>
            <a:spLocks noGrp="1"/>
          </p:cNvSpPr>
          <p:nvPr>
            <p:ph type="sldNum" sz="quarter" idx="10"/>
          </p:nvPr>
        </p:nvSpPr>
        <p:spPr/>
        <p:txBody>
          <a:bodyPr/>
          <a:lstStyle/>
          <a:p>
            <a:fld id="{1B11A65D-2086-4946-8B3D-D3C273C14B93}" type="slidenum">
              <a:rPr lang="en-US" smtClean="0"/>
              <a:pPr/>
              <a:t>2</a:t>
            </a:fld>
            <a:endParaRPr lang="en-US"/>
          </a:p>
        </p:txBody>
      </p:sp>
    </p:spTree>
    <p:extLst>
      <p:ext uri="{BB962C8B-B14F-4D97-AF65-F5344CB8AC3E}">
        <p14:creationId xmlns:p14="http://schemas.microsoft.com/office/powerpoint/2010/main" val="27834830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4E840F-F5DB-480F-91FB-13E54648C453}" type="slidenum">
              <a:rPr lang="en-US" smtClean="0"/>
              <a:pPr/>
              <a:t>22</a:t>
            </a:fld>
            <a:endParaRPr lang="en-US"/>
          </a:p>
        </p:txBody>
      </p:sp>
    </p:spTree>
    <p:extLst>
      <p:ext uri="{BB962C8B-B14F-4D97-AF65-F5344CB8AC3E}">
        <p14:creationId xmlns:p14="http://schemas.microsoft.com/office/powerpoint/2010/main" val="2492468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r>
              <a:rPr lang="en-US"/>
              <a:t>Some LEAs transfer</a:t>
            </a:r>
            <a:r>
              <a:rPr lang="en-US" baseline="0"/>
              <a:t> their TIV funds into Title I (FWISD for example). So in that case, the PNP cannot receive TIV. But LEA can try to accommodate some of those needs in Title I if the PNP participates in that.</a:t>
            </a:r>
            <a:endParaRPr lang="en-US"/>
          </a:p>
        </p:txBody>
      </p:sp>
      <p:sp>
        <p:nvSpPr>
          <p:cNvPr id="4" name="Slide Number Placeholder 3"/>
          <p:cNvSpPr>
            <a:spLocks noGrp="1"/>
          </p:cNvSpPr>
          <p:nvPr>
            <p:ph type="sldNum" sz="quarter" idx="10"/>
          </p:nvPr>
        </p:nvSpPr>
        <p:spPr/>
        <p:txBody>
          <a:bodyPr/>
          <a:lstStyle/>
          <a:p>
            <a:fld id="{914E840F-F5DB-480F-91FB-13E54648C453}" type="slidenum">
              <a:rPr lang="en-US" smtClean="0"/>
              <a:pPr/>
              <a:t>23</a:t>
            </a:fld>
            <a:endParaRPr lang="en-US"/>
          </a:p>
        </p:txBody>
      </p:sp>
    </p:spTree>
    <p:extLst>
      <p:ext uri="{BB962C8B-B14F-4D97-AF65-F5344CB8AC3E}">
        <p14:creationId xmlns:p14="http://schemas.microsoft.com/office/powerpoint/2010/main" val="39081461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pandemic was an exception. No</a:t>
            </a:r>
            <a:r>
              <a:rPr lang="en-US" baseline="0"/>
              <a:t> guarantee for the current or future years.</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24</a:t>
            </a:fld>
            <a:endParaRPr lang="en-US"/>
          </a:p>
        </p:txBody>
      </p:sp>
    </p:spTree>
    <p:extLst>
      <p:ext uri="{BB962C8B-B14F-4D97-AF65-F5344CB8AC3E}">
        <p14:creationId xmlns:p14="http://schemas.microsoft.com/office/powerpoint/2010/main" val="14162322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Ongoing consultation opportunities (if situation changes</a:t>
            </a:r>
            <a:r>
              <a:rPr lang="en-US" baseline="0"/>
              <a:t> or you have any questions, concerns, etc.)</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25</a:t>
            </a:fld>
            <a:endParaRPr lang="en-US"/>
          </a:p>
        </p:txBody>
      </p:sp>
    </p:spTree>
    <p:extLst>
      <p:ext uri="{BB962C8B-B14F-4D97-AF65-F5344CB8AC3E}">
        <p14:creationId xmlns:p14="http://schemas.microsoft.com/office/powerpoint/2010/main" val="203073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you cannot come to agreement</a:t>
            </a:r>
            <a:r>
              <a:rPr lang="en-US" baseline="0"/>
              <a:t> with your LEA, you can contact the PNP Ombudsman</a:t>
            </a:r>
          </a:p>
          <a:p>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26</a:t>
            </a:fld>
            <a:endParaRPr lang="en-US"/>
          </a:p>
        </p:txBody>
      </p:sp>
    </p:spTree>
    <p:extLst>
      <p:ext uri="{BB962C8B-B14F-4D97-AF65-F5344CB8AC3E}">
        <p14:creationId xmlns:p14="http://schemas.microsoft.com/office/powerpoint/2010/main" val="36880096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28</a:t>
            </a:fld>
            <a:endParaRPr lang="en-US"/>
          </a:p>
        </p:txBody>
      </p:sp>
    </p:spTree>
    <p:extLst>
      <p:ext uri="{BB962C8B-B14F-4D97-AF65-F5344CB8AC3E}">
        <p14:creationId xmlns:p14="http://schemas.microsoft.com/office/powerpoint/2010/main" val="424742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3</a:t>
            </a:fld>
            <a:endParaRPr lang="en-US"/>
          </a:p>
        </p:txBody>
      </p:sp>
    </p:spTree>
    <p:extLst>
      <p:ext uri="{BB962C8B-B14F-4D97-AF65-F5344CB8AC3E}">
        <p14:creationId xmlns:p14="http://schemas.microsoft.com/office/powerpoint/2010/main" val="1897854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Share the types</a:t>
            </a:r>
            <a:r>
              <a:rPr lang="en-US" baseline="0"/>
              <a:t> of services we can offer – contract, sessions, coaching, tutoring, etc.</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4</a:t>
            </a:fld>
            <a:endParaRPr lang="en-US"/>
          </a:p>
        </p:txBody>
      </p:sp>
    </p:spTree>
    <p:extLst>
      <p:ext uri="{BB962C8B-B14F-4D97-AF65-F5344CB8AC3E}">
        <p14:creationId xmlns:p14="http://schemas.microsoft.com/office/powerpoint/2010/main" val="2540204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r>
              <a:rPr lang="en-US"/>
              <a:t>This only applies to LEAs</a:t>
            </a:r>
            <a:r>
              <a:rPr lang="en-US" baseline="0"/>
              <a:t> that contract with ESC 11 – currently 5</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5</a:t>
            </a:fld>
            <a:endParaRPr lang="en-US"/>
          </a:p>
        </p:txBody>
      </p:sp>
    </p:spTree>
    <p:extLst>
      <p:ext uri="{BB962C8B-B14F-4D97-AF65-F5344CB8AC3E}">
        <p14:creationId xmlns:p14="http://schemas.microsoft.com/office/powerpoint/2010/main" val="2573604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show some examples of FAQ questions that they may not</a:t>
            </a:r>
            <a:r>
              <a:rPr lang="en-US" baseline="0"/>
              <a:t> be aware of but are important.</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6</a:t>
            </a:fld>
            <a:endParaRPr lang="en-US"/>
          </a:p>
        </p:txBody>
      </p:sp>
    </p:spTree>
    <p:extLst>
      <p:ext uri="{BB962C8B-B14F-4D97-AF65-F5344CB8AC3E}">
        <p14:creationId xmlns:p14="http://schemas.microsoft.com/office/powerpoint/2010/main" val="1434233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PK students do not generate funds (so if you have a PK</a:t>
            </a:r>
            <a:r>
              <a:rPr lang="en-US" baseline="0"/>
              <a:t> –K school, only the K students are eligible for calculations. However, once you have an allocation for TII or TIV you can serve all students. Title I and III have requirements to serve certain students (either identified as most at-risk TI – or EL or LEP for TIII)</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7</a:t>
            </a:fld>
            <a:endParaRPr lang="en-US"/>
          </a:p>
        </p:txBody>
      </p:sp>
    </p:spTree>
    <p:extLst>
      <p:ext uri="{BB962C8B-B14F-4D97-AF65-F5344CB8AC3E}">
        <p14:creationId xmlns:p14="http://schemas.microsoft.com/office/powerpoint/2010/main" val="1329529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8</a:t>
            </a:fld>
            <a:endParaRPr lang="en-US"/>
          </a:p>
        </p:txBody>
      </p:sp>
    </p:spTree>
    <p:extLst>
      <p:ext uri="{BB962C8B-B14F-4D97-AF65-F5344CB8AC3E}">
        <p14:creationId xmlns:p14="http://schemas.microsoft.com/office/powerpoint/2010/main" val="17565988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45025" cy="3484562"/>
          </a:xfrm>
        </p:spPr>
      </p:sp>
      <p:sp>
        <p:nvSpPr>
          <p:cNvPr id="3" name="Notes Placeholder 2"/>
          <p:cNvSpPr>
            <a:spLocks noGrp="1"/>
          </p:cNvSpPr>
          <p:nvPr>
            <p:ph type="body" idx="1"/>
          </p:nvPr>
        </p:nvSpPr>
        <p:spPr/>
        <p:txBody>
          <a:bodyPr>
            <a:normAutofit/>
          </a:bodyPr>
          <a:lstStyle/>
          <a:p>
            <a:r>
              <a:rPr lang="en-US"/>
              <a:t>How public schools determine how to serve</a:t>
            </a:r>
            <a:r>
              <a:rPr lang="en-US" baseline="0"/>
              <a:t> PNPs.</a:t>
            </a:r>
            <a:endParaRPr lang="en-US"/>
          </a:p>
        </p:txBody>
      </p:sp>
      <p:sp>
        <p:nvSpPr>
          <p:cNvPr id="4" name="Slide Number Placeholder 3"/>
          <p:cNvSpPr>
            <a:spLocks noGrp="1"/>
          </p:cNvSpPr>
          <p:nvPr>
            <p:ph type="sldNum" sz="quarter" idx="10"/>
          </p:nvPr>
        </p:nvSpPr>
        <p:spPr/>
        <p:txBody>
          <a:bodyPr/>
          <a:lstStyle/>
          <a:p>
            <a:fld id="{1B11A65D-2086-4946-8B3D-D3C273C14B93}" type="slidenum">
              <a:rPr lang="en-US" smtClean="0"/>
              <a:pPr/>
              <a:t>9</a:t>
            </a:fld>
            <a:endParaRPr lang="en-US"/>
          </a:p>
        </p:txBody>
      </p:sp>
    </p:spTree>
    <p:extLst>
      <p:ext uri="{BB962C8B-B14F-4D97-AF65-F5344CB8AC3E}">
        <p14:creationId xmlns:p14="http://schemas.microsoft.com/office/powerpoint/2010/main" val="41506181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4" indent="0" algn="r">
              <a:buNone/>
              <a:defRPr>
                <a:solidFill>
                  <a:schemeClr val="tx2"/>
                </a:solidFill>
              </a:defRPr>
            </a:lvl1pPr>
            <a:lvl2pPr marL="457178" indent="0" algn="ctr">
              <a:buNone/>
            </a:lvl2pPr>
            <a:lvl3pPr marL="914354" indent="0" algn="ctr">
              <a:buNone/>
            </a:lvl3pPr>
            <a:lvl4pPr marL="1371532" indent="0" algn="ctr">
              <a:buNone/>
            </a:lvl4pPr>
            <a:lvl5pPr marL="1828709" indent="0" algn="ctr">
              <a:buNone/>
            </a:lvl5pPr>
            <a:lvl6pPr marL="2285886" indent="0" algn="ctr">
              <a:buNone/>
            </a:lvl6pPr>
            <a:lvl7pPr marL="2743063" indent="0" algn="ctr">
              <a:buNone/>
            </a:lvl7pPr>
            <a:lvl8pPr marL="3200240" indent="0" algn="ctr">
              <a:buNone/>
            </a:lvl8pPr>
            <a:lvl9pPr marL="3657418" indent="0" algn="ctr">
              <a:buNone/>
            </a:lvl9pPr>
            <a:extLst/>
          </a:lstStyle>
          <a:p>
            <a:r>
              <a:rPr kumimoji="0" lang="en-US"/>
              <a:t>Click to edit Master subtitle style</a:t>
            </a:r>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89A064-BA1E-439B-832C-D027B29115C9}" type="datetimeFigureOut">
              <a:rPr lang="en-US" smtClean="0"/>
              <a:pPr/>
              <a:t>3/21/2022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03359FA-AD1A-4560-8485-3B62B01727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89A064-BA1E-439B-832C-D027B29115C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359FA-AD1A-4560-8485-3B62B01727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5" y="274642"/>
            <a:ext cx="1777471"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89A064-BA1E-439B-832C-D027B29115C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359FA-AD1A-4560-8485-3B62B01727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889A064-BA1E-439B-832C-D027B29115C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359FA-AD1A-4560-8485-3B62B01727EA}"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889A064-BA1E-439B-832C-D027B29115C9}"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3359FA-AD1A-4560-8485-3B62B01727E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889A064-BA1E-439B-832C-D027B29115C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359FA-AD1A-4560-8485-3B62B01727EA}"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2"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9"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2"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7"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889A064-BA1E-439B-832C-D027B29115C9}" type="datetimeFigureOut">
              <a:rPr lang="en-US" smtClean="0"/>
              <a:pPr/>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3359FA-AD1A-4560-8485-3B62B01727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889A064-BA1E-439B-832C-D027B29115C9}" type="datetimeFigureOut">
              <a:rPr lang="en-US" smtClean="0"/>
              <a:pPr/>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3359FA-AD1A-4560-8485-3B62B01727EA}"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9A064-BA1E-439B-832C-D027B29115C9}" type="datetimeFigureOut">
              <a:rPr lang="en-US" smtClean="0"/>
              <a:pPr/>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3359FA-AD1A-4560-8485-3B62B01727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889A064-BA1E-439B-832C-D027B29115C9}"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3359FA-AD1A-4560-8485-3B62B01727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4"/>
            <a:ext cx="7162800" cy="648232"/>
          </a:xfrm>
          <a:noFill/>
        </p:spPr>
        <p:txBody>
          <a:bodyPr lIns="91440" tIns="0" rIns="91440" anchor="t"/>
          <a:lstStyle>
            <a:lvl1pPr marL="0" marR="18287"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D889A064-BA1E-439B-832C-D027B29115C9}" type="datetimeFigureOut">
              <a:rPr lang="en-US" smtClean="0"/>
              <a:pPr/>
              <a:t>3/21/2022</a:t>
            </a:fld>
            <a:endParaRPr lang="en-US"/>
          </a:p>
        </p:txBody>
      </p:sp>
      <p:sp>
        <p:nvSpPr>
          <p:cNvPr id="6" name="Footer Placeholder 5"/>
          <p:cNvSpPr>
            <a:spLocks noGrp="1"/>
          </p:cNvSpPr>
          <p:nvPr>
            <p:ph type="ftr" sz="quarter" idx="11"/>
          </p:nvPr>
        </p:nvSpPr>
        <p:spPr>
          <a:xfrm>
            <a:off x="4380074" y="6407946"/>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03359FA-AD1A-4560-8485-3B62B01727EA}" type="slidenum">
              <a:rPr lang="en-US" smtClean="0"/>
              <a:pPr/>
              <a:t>‹#›</a:t>
            </a:fld>
            <a:endParaRPr lang="en-US"/>
          </a:p>
        </p:txBody>
      </p:sp>
      <p:sp>
        <p:nvSpPr>
          <p:cNvPr id="2" name="Title 1"/>
          <p:cNvSpPr>
            <a:spLocks noGrp="1"/>
          </p:cNvSpPr>
          <p:nvPr>
            <p:ph type="title"/>
          </p:nvPr>
        </p:nvSpPr>
        <p:spPr>
          <a:xfrm>
            <a:off x="228600" y="4865124"/>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ight Triangle 9"/>
          <p:cNvSpPr>
            <a:spLocks/>
          </p:cNvSpPr>
          <p:nvPr/>
        </p:nvSpPr>
        <p:spPr bwMode="auto">
          <a:xfrm>
            <a:off x="-6043" y="5791254"/>
            <a:ext cx="3402315"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8"/>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6043" y="5791254"/>
            <a:ext cx="3402315"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889A064-BA1E-439B-832C-D027B29115C9}" type="datetimeFigureOut">
              <a:rPr lang="en-US" smtClean="0"/>
              <a:pPr/>
              <a:t>3/21/2022</a:t>
            </a:fld>
            <a:endParaRPr lang="en-US"/>
          </a:p>
        </p:txBody>
      </p:sp>
      <p:sp>
        <p:nvSpPr>
          <p:cNvPr id="22" name="Footer Placeholder 21"/>
          <p:cNvSpPr>
            <a:spLocks noGrp="1"/>
          </p:cNvSpPr>
          <p:nvPr>
            <p:ph type="ftr" sz="quarter" idx="3"/>
          </p:nvPr>
        </p:nvSpPr>
        <p:spPr>
          <a:xfrm>
            <a:off x="4380074" y="6407946"/>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1000" b="0">
                <a:solidFill>
                  <a:schemeClr val="tx1"/>
                </a:solidFill>
              </a:defRPr>
            </a:lvl1pPr>
            <a:extLst/>
          </a:lstStyle>
          <a:p>
            <a:fld id="{B03359FA-AD1A-4560-8485-3B62B01727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42" indent="-256019"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61" indent="-228588"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493" indent="-228588" algn="l" rtl="0" eaLnBrk="1" latinLnBrk="0" hangingPunct="1">
        <a:spcBef>
          <a:spcPts val="351"/>
        </a:spcBef>
        <a:buClr>
          <a:schemeClr val="accent2"/>
        </a:buClr>
        <a:buSzPct val="100000"/>
        <a:buFont typeface="Wingdings 2"/>
        <a:buChar char=""/>
        <a:defRPr kumimoji="0" sz="2100" kern="1200">
          <a:solidFill>
            <a:schemeClr val="tx1"/>
          </a:solidFill>
          <a:latin typeface="+mn-lt"/>
          <a:ea typeface="+mn-ea"/>
          <a:cs typeface="+mn-cs"/>
        </a:defRPr>
      </a:lvl3pPr>
      <a:lvl4pPr marL="1142942" indent="-228588" algn="l" rtl="0" eaLnBrk="1" latinLnBrk="0" hangingPunct="1">
        <a:spcBef>
          <a:spcPts val="351"/>
        </a:spcBef>
        <a:buClr>
          <a:schemeClr val="accent2"/>
        </a:buClr>
        <a:buFont typeface="Wingdings 2"/>
        <a:buChar char=""/>
        <a:defRPr kumimoji="0" sz="1900" kern="1200">
          <a:solidFill>
            <a:schemeClr val="tx1"/>
          </a:solidFill>
          <a:latin typeface="+mn-lt"/>
          <a:ea typeface="+mn-ea"/>
          <a:cs typeface="+mn-cs"/>
        </a:defRPr>
      </a:lvl4pPr>
      <a:lvl5pPr marL="1371532" indent="-228588" algn="l" rtl="0" eaLnBrk="1" latinLnBrk="0" hangingPunct="1">
        <a:spcBef>
          <a:spcPts val="351"/>
        </a:spcBef>
        <a:buClr>
          <a:schemeClr val="accent2"/>
        </a:buClr>
        <a:buFont typeface="Wingdings 2"/>
        <a:buChar char=""/>
        <a:defRPr kumimoji="0" sz="1800" kern="1200">
          <a:solidFill>
            <a:schemeClr val="tx1"/>
          </a:solidFill>
          <a:latin typeface="+mn-lt"/>
          <a:ea typeface="+mn-ea"/>
          <a:cs typeface="+mn-cs"/>
        </a:defRPr>
      </a:lvl5pPr>
      <a:lvl6pPr marL="1600120" indent="-228588" algn="l" rtl="0" eaLnBrk="1" latinLnBrk="0" hangingPunct="1">
        <a:spcBef>
          <a:spcPts val="351"/>
        </a:spcBef>
        <a:buClr>
          <a:schemeClr val="accent3"/>
        </a:buClr>
        <a:buFont typeface="Wingdings 2"/>
        <a:buChar char=""/>
        <a:defRPr kumimoji="0" sz="1800" kern="1200">
          <a:solidFill>
            <a:schemeClr val="tx1"/>
          </a:solidFill>
          <a:latin typeface="+mn-lt"/>
          <a:ea typeface="+mn-ea"/>
          <a:cs typeface="+mn-cs"/>
        </a:defRPr>
      </a:lvl6pPr>
      <a:lvl7pPr marL="1828709" indent="-228588" algn="l" rtl="0" eaLnBrk="1" latinLnBrk="0" hangingPunct="1">
        <a:spcBef>
          <a:spcPts val="351"/>
        </a:spcBef>
        <a:buClr>
          <a:schemeClr val="accent3"/>
        </a:buClr>
        <a:buFont typeface="Wingdings 2"/>
        <a:buChar char=""/>
        <a:defRPr kumimoji="0" sz="1600" kern="1200">
          <a:solidFill>
            <a:schemeClr val="tx1"/>
          </a:solidFill>
          <a:latin typeface="+mn-lt"/>
          <a:ea typeface="+mn-ea"/>
          <a:cs typeface="+mn-cs"/>
        </a:defRPr>
      </a:lvl7pPr>
      <a:lvl8pPr marL="2057297" indent="-228588" algn="l" rtl="0" eaLnBrk="1" latinLnBrk="0" hangingPunct="1">
        <a:spcBef>
          <a:spcPts val="351"/>
        </a:spcBef>
        <a:buClr>
          <a:schemeClr val="accent3"/>
        </a:buClr>
        <a:buFont typeface="Wingdings 2"/>
        <a:buChar char=""/>
        <a:defRPr kumimoji="0" sz="1600" kern="1200">
          <a:solidFill>
            <a:schemeClr val="tx1"/>
          </a:solidFill>
          <a:latin typeface="+mn-lt"/>
          <a:ea typeface="+mn-ea"/>
          <a:cs typeface="+mn-cs"/>
        </a:defRPr>
      </a:lvl8pPr>
      <a:lvl9pPr marL="2285886" indent="-228588" algn="l" rtl="0" eaLnBrk="1" latinLnBrk="0" hangingPunct="1">
        <a:spcBef>
          <a:spcPts val="351"/>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178" algn="l" rtl="0" eaLnBrk="1" latinLnBrk="0" hangingPunct="1">
        <a:defRPr kumimoji="0" kern="1200">
          <a:solidFill>
            <a:schemeClr val="tx1"/>
          </a:solidFill>
          <a:latin typeface="+mn-lt"/>
          <a:ea typeface="+mn-ea"/>
          <a:cs typeface="+mn-cs"/>
        </a:defRPr>
      </a:lvl2pPr>
      <a:lvl3pPr marL="914354" algn="l" rtl="0" eaLnBrk="1" latinLnBrk="0" hangingPunct="1">
        <a:defRPr kumimoji="0" kern="1200">
          <a:solidFill>
            <a:schemeClr val="tx1"/>
          </a:solidFill>
          <a:latin typeface="+mn-lt"/>
          <a:ea typeface="+mn-ea"/>
          <a:cs typeface="+mn-cs"/>
        </a:defRPr>
      </a:lvl3pPr>
      <a:lvl4pPr marL="1371532" algn="l" rtl="0" eaLnBrk="1" latinLnBrk="0" hangingPunct="1">
        <a:defRPr kumimoji="0" kern="1200">
          <a:solidFill>
            <a:schemeClr val="tx1"/>
          </a:solidFill>
          <a:latin typeface="+mn-lt"/>
          <a:ea typeface="+mn-ea"/>
          <a:cs typeface="+mn-cs"/>
        </a:defRPr>
      </a:lvl4pPr>
      <a:lvl5pPr marL="1828709" algn="l" rtl="0" eaLnBrk="1" latinLnBrk="0" hangingPunct="1">
        <a:defRPr kumimoji="0" kern="1200">
          <a:solidFill>
            <a:schemeClr val="tx1"/>
          </a:solidFill>
          <a:latin typeface="+mn-lt"/>
          <a:ea typeface="+mn-ea"/>
          <a:cs typeface="+mn-cs"/>
        </a:defRPr>
      </a:lvl5pPr>
      <a:lvl6pPr marL="2285886" algn="l" rtl="0" eaLnBrk="1" latinLnBrk="0" hangingPunct="1">
        <a:defRPr kumimoji="0" kern="1200">
          <a:solidFill>
            <a:schemeClr val="tx1"/>
          </a:solidFill>
          <a:latin typeface="+mn-lt"/>
          <a:ea typeface="+mn-ea"/>
          <a:cs typeface="+mn-cs"/>
        </a:defRPr>
      </a:lvl6pPr>
      <a:lvl7pPr marL="2743063" algn="l" rtl="0" eaLnBrk="1" latinLnBrk="0" hangingPunct="1">
        <a:defRPr kumimoji="0" kern="1200">
          <a:solidFill>
            <a:schemeClr val="tx1"/>
          </a:solidFill>
          <a:latin typeface="+mn-lt"/>
          <a:ea typeface="+mn-ea"/>
          <a:cs typeface="+mn-cs"/>
        </a:defRPr>
      </a:lvl7pPr>
      <a:lvl8pPr marL="3200240" algn="l" rtl="0" eaLnBrk="1" latinLnBrk="0" hangingPunct="1">
        <a:defRPr kumimoji="0" kern="1200">
          <a:solidFill>
            <a:schemeClr val="tx1"/>
          </a:solidFill>
          <a:latin typeface="+mn-lt"/>
          <a:ea typeface="+mn-ea"/>
          <a:cs typeface="+mn-cs"/>
        </a:defRPr>
      </a:lvl8pPr>
      <a:lvl9pPr marL="365741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ea.texas.gov/finance-and-grants/grants/essa-program/essa-private-school-equitable-servi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ea.texas.gov/sites/default/files/PNP%20FAQ_V1.pdf" TargetMode="External"/><Relationship Id="rId4" Type="http://schemas.openxmlformats.org/officeDocument/2006/relationships/hyperlink" Target="https://www.esc11.net/Domain/902"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1"/>
            <a:ext cx="8229600" cy="1372563"/>
          </a:xfrm>
        </p:spPr>
        <p:txBody>
          <a:bodyPr>
            <a:normAutofit/>
          </a:bodyPr>
          <a:lstStyle/>
          <a:p>
            <a:pPr algn="ctr"/>
            <a:r>
              <a:rPr lang="en-US" sz="3600">
                <a:solidFill>
                  <a:schemeClr val="bg2">
                    <a:lumMod val="25000"/>
                  </a:schemeClr>
                </a:solidFill>
              </a:rPr>
              <a:t>Private Non-Profit Open House</a:t>
            </a:r>
          </a:p>
        </p:txBody>
      </p:sp>
      <p:sp>
        <p:nvSpPr>
          <p:cNvPr id="3" name="Subtitle 2"/>
          <p:cNvSpPr>
            <a:spLocks noGrp="1"/>
          </p:cNvSpPr>
          <p:nvPr>
            <p:ph type="subTitle" idx="1"/>
          </p:nvPr>
        </p:nvSpPr>
        <p:spPr>
          <a:xfrm>
            <a:off x="1371600" y="3657600"/>
            <a:ext cx="6400800" cy="2133600"/>
          </a:xfrm>
        </p:spPr>
        <p:txBody>
          <a:bodyPr>
            <a:normAutofit/>
          </a:bodyPr>
          <a:lstStyle/>
          <a:p>
            <a:pPr algn="ctr"/>
            <a:r>
              <a:rPr lang="en-US" sz="4000">
                <a:solidFill>
                  <a:schemeClr val="bg2">
                    <a:lumMod val="25000"/>
                  </a:schemeClr>
                </a:solidFill>
              </a:rPr>
              <a:t>March 7, 2022</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06111" y="685800"/>
            <a:ext cx="3048000" cy="685800"/>
          </a:xfrm>
          <a:prstGeom prst="rect">
            <a:avLst/>
          </a:prstGeom>
        </p:spPr>
      </p:pic>
      <p:sp>
        <p:nvSpPr>
          <p:cNvPr id="6" name="TextBox 5">
            <a:extLst>
              <a:ext uri="{FF2B5EF4-FFF2-40B4-BE49-F238E27FC236}">
                <a16:creationId xmlns:a16="http://schemas.microsoft.com/office/drawing/2014/main" id="{D8A47DB1-2022-445B-9852-5B6DBE2F5662}"/>
              </a:ext>
            </a:extLst>
          </p:cNvPr>
          <p:cNvSpPr txBox="1"/>
          <p:nvPr/>
        </p:nvSpPr>
        <p:spPr>
          <a:xfrm>
            <a:off x="226944" y="6488594"/>
            <a:ext cx="4639917"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latin typeface="Calibri"/>
                <a:ea typeface="+mn-lt"/>
                <a:cs typeface="+mn-lt"/>
              </a:rPr>
              <a:t>Copyright © 2022 Education Service Center Region 11</a:t>
            </a:r>
            <a:endParaRPr lang="en-US" sz="900">
              <a:latin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533401"/>
            <a:ext cx="8229600" cy="4525963"/>
          </a:xfrm>
        </p:spPr>
        <p:txBody>
          <a:bodyPr/>
          <a:lstStyle/>
          <a:p>
            <a:pPr marL="109722" indent="0">
              <a:buNone/>
            </a:pPr>
            <a:endParaRPr lang="en-US"/>
          </a:p>
          <a:p>
            <a:endParaRPr lang="en-US"/>
          </a:p>
          <a:p>
            <a:r>
              <a:rPr lang="en-US" sz="3600"/>
              <a:t>SERVICES, NOT FUNDS</a:t>
            </a:r>
          </a:p>
          <a:p>
            <a:pPr marL="109722" indent="0">
              <a:buNone/>
            </a:pPr>
            <a:endParaRPr lang="en-US"/>
          </a:p>
          <a:p>
            <a:pPr marL="109722" indent="0">
              <a:buNone/>
            </a:pPr>
            <a:endParaRPr lang="en-US" sz="2400"/>
          </a:p>
          <a:p>
            <a:pPr marL="109722" indent="0">
              <a:buNone/>
            </a:pPr>
            <a:r>
              <a:rPr lang="en-US" sz="2400"/>
              <a:t>Private Nonprofit Schools are eligible for a dollar amount of equitable services based on the </a:t>
            </a:r>
            <a:r>
              <a:rPr lang="en-US" sz="2400" err="1"/>
              <a:t>allowability</a:t>
            </a:r>
            <a:r>
              <a:rPr lang="en-US" sz="2400"/>
              <a:t> of the grant. No money actually goes to the school</a:t>
            </a:r>
            <a:r>
              <a:rPr lang="en-US" sz="2000"/>
              <a:t>.</a:t>
            </a:r>
          </a:p>
        </p:txBody>
      </p:sp>
      <p:pic>
        <p:nvPicPr>
          <p:cNvPr id="4" name="Picture 3" descr="Life in Technicolor: Cari dvd e libri..."/>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2" y="990602"/>
            <a:ext cx="1357313" cy="1128713"/>
          </a:xfrm>
          <a:prstGeom prst="rect">
            <a:avLst/>
          </a:prstGeom>
        </p:spPr>
      </p:pic>
      <p:sp>
        <p:nvSpPr>
          <p:cNvPr id="3" name="TextBox 2">
            <a:extLst>
              <a:ext uri="{FF2B5EF4-FFF2-40B4-BE49-F238E27FC236}">
                <a16:creationId xmlns:a16="http://schemas.microsoft.com/office/drawing/2014/main" id="{48B92047-1E8F-4A3D-A1D0-6E5453979054}"/>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416514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2"/>
            <a:ext cx="8229600" cy="4330891"/>
          </a:xfrm>
        </p:spPr>
        <p:txBody>
          <a:bodyPr/>
          <a:lstStyle/>
          <a:p>
            <a:r>
              <a:rPr lang="en-US"/>
              <a:t>Provides additional academic assistance for students who are failing or in danger of failing to meet academic standards</a:t>
            </a:r>
          </a:p>
          <a:p>
            <a:endParaRPr lang="en-US"/>
          </a:p>
          <a:p>
            <a:r>
              <a:rPr lang="en-US"/>
              <a:t>Student selection based upon multiple educational criteria </a:t>
            </a:r>
          </a:p>
          <a:p>
            <a:endParaRPr lang="en-US"/>
          </a:p>
        </p:txBody>
      </p:sp>
      <p:sp>
        <p:nvSpPr>
          <p:cNvPr id="3" name="Title 2"/>
          <p:cNvSpPr>
            <a:spLocks noGrp="1"/>
          </p:cNvSpPr>
          <p:nvPr>
            <p:ph type="title"/>
          </p:nvPr>
        </p:nvSpPr>
        <p:spPr/>
        <p:txBody>
          <a:bodyPr>
            <a:normAutofit/>
          </a:bodyPr>
          <a:lstStyle/>
          <a:p>
            <a:r>
              <a:rPr lang="en-US" sz="3600"/>
              <a:t>Title I, Part A</a:t>
            </a:r>
          </a:p>
        </p:txBody>
      </p:sp>
      <p:sp>
        <p:nvSpPr>
          <p:cNvPr id="4" name="TextBox 3">
            <a:extLst>
              <a:ext uri="{FF2B5EF4-FFF2-40B4-BE49-F238E27FC236}">
                <a16:creationId xmlns:a16="http://schemas.microsoft.com/office/drawing/2014/main" id="{06323286-3568-4861-A76C-7CD9022BFBDE}"/>
              </a:ext>
            </a:extLst>
          </p:cNvPr>
          <p:cNvSpPr txBox="1"/>
          <p:nvPr/>
        </p:nvSpPr>
        <p:spPr>
          <a:xfrm>
            <a:off x="-29817" y="659627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a:t>Equitable services amounts are based on number of low income students</a:t>
            </a:r>
          </a:p>
          <a:p>
            <a:endParaRPr lang="en-US" sz="2400"/>
          </a:p>
          <a:p>
            <a:r>
              <a:rPr lang="en-US" sz="2400"/>
              <a:t>Low income is based on federal guidelines</a:t>
            </a:r>
          </a:p>
          <a:p>
            <a:endParaRPr lang="en-US" sz="2400"/>
          </a:p>
          <a:p>
            <a:r>
              <a:rPr lang="en-US" sz="2400"/>
              <a:t>Set aside amounts come from the district where the student resides</a:t>
            </a:r>
          </a:p>
          <a:p>
            <a:endParaRPr lang="en-US"/>
          </a:p>
          <a:p>
            <a:endParaRPr lang="en-US"/>
          </a:p>
        </p:txBody>
      </p:sp>
      <p:sp>
        <p:nvSpPr>
          <p:cNvPr id="2" name="Title 1"/>
          <p:cNvSpPr>
            <a:spLocks noGrp="1"/>
          </p:cNvSpPr>
          <p:nvPr>
            <p:ph type="title"/>
          </p:nvPr>
        </p:nvSpPr>
        <p:spPr/>
        <p:txBody>
          <a:bodyPr>
            <a:normAutofit/>
          </a:bodyPr>
          <a:lstStyle/>
          <a:p>
            <a:r>
              <a:rPr lang="en-US" sz="3600"/>
              <a:t>Title I, Part A - Step 1 </a:t>
            </a:r>
          </a:p>
        </p:txBody>
      </p:sp>
      <p:sp>
        <p:nvSpPr>
          <p:cNvPr id="4" name="TextBox 3">
            <a:extLst>
              <a:ext uri="{FF2B5EF4-FFF2-40B4-BE49-F238E27FC236}">
                <a16:creationId xmlns:a16="http://schemas.microsoft.com/office/drawing/2014/main" id="{59A19FF0-59CB-43B7-9DC9-432C17850AA6}"/>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a:t>Districts calculate their set aside amounts</a:t>
            </a:r>
          </a:p>
          <a:p>
            <a:endParaRPr lang="en-US" sz="2400"/>
          </a:p>
          <a:p>
            <a:r>
              <a:rPr lang="en-US" sz="2400"/>
              <a:t>PNP selects students for participation based on academic need (not income) and district of residence</a:t>
            </a:r>
          </a:p>
          <a:p>
            <a:endParaRPr lang="en-US" sz="2400"/>
          </a:p>
          <a:p>
            <a:r>
              <a:rPr lang="en-US" sz="2400"/>
              <a:t>LEA/ESC Region 11 consults with PNP to provide services for approved students   </a:t>
            </a:r>
          </a:p>
        </p:txBody>
      </p:sp>
      <p:sp>
        <p:nvSpPr>
          <p:cNvPr id="3" name="Title 2"/>
          <p:cNvSpPr>
            <a:spLocks noGrp="1"/>
          </p:cNvSpPr>
          <p:nvPr>
            <p:ph type="title"/>
          </p:nvPr>
        </p:nvSpPr>
        <p:spPr/>
        <p:txBody>
          <a:bodyPr>
            <a:normAutofit/>
          </a:bodyPr>
          <a:lstStyle/>
          <a:p>
            <a:r>
              <a:rPr lang="en-US" sz="3600"/>
              <a:t>Title I, Part A – Step 2</a:t>
            </a:r>
          </a:p>
        </p:txBody>
      </p:sp>
      <p:sp>
        <p:nvSpPr>
          <p:cNvPr id="4" name="TextBox 3">
            <a:extLst>
              <a:ext uri="{FF2B5EF4-FFF2-40B4-BE49-F238E27FC236}">
                <a16:creationId xmlns:a16="http://schemas.microsoft.com/office/drawing/2014/main" id="{ED5A7B87-0275-47B0-9172-E14DFA9A656C}"/>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a:t>SOME USES OF TITLE I FUNDS</a:t>
            </a:r>
            <a:r>
              <a:rPr lang="en-US"/>
              <a:t>	</a:t>
            </a:r>
          </a:p>
        </p:txBody>
      </p:sp>
      <p:sp>
        <p:nvSpPr>
          <p:cNvPr id="4" name="Content Placeholder 1"/>
          <p:cNvSpPr>
            <a:spLocks noGrp="1"/>
          </p:cNvSpPr>
          <p:nvPr>
            <p:ph idx="1"/>
          </p:nvPr>
        </p:nvSpPr>
        <p:spPr>
          <a:xfrm>
            <a:off x="304800" y="1481330"/>
            <a:ext cx="8534400" cy="4525963"/>
          </a:xfrm>
        </p:spPr>
        <p:txBody>
          <a:bodyPr>
            <a:normAutofit/>
          </a:bodyPr>
          <a:lstStyle/>
          <a:p>
            <a:pPr>
              <a:buFont typeface="Wingdings" panose="05000000000000000000" pitchFamily="2" charset="2"/>
              <a:buChar char="Ø"/>
            </a:pPr>
            <a:r>
              <a:rPr lang="en-US"/>
              <a:t>Tutoring carried out by a third party contractor </a:t>
            </a:r>
            <a:r>
              <a:rPr lang="en-US" sz="1800"/>
              <a:t>(A PNP must choose to provide direct services to eligible students utilizing Title I funds)</a:t>
            </a:r>
          </a:p>
          <a:p>
            <a:pPr>
              <a:lnSpc>
                <a:spcPct val="200000"/>
              </a:lnSpc>
              <a:buFont typeface="Wingdings" panose="05000000000000000000" pitchFamily="2" charset="2"/>
              <a:buChar char="Ø"/>
            </a:pPr>
            <a:r>
              <a:rPr lang="en-US"/>
              <a:t>Materials to support the program</a:t>
            </a:r>
            <a:endParaRPr lang="en-US" sz="900"/>
          </a:p>
          <a:p>
            <a:pPr>
              <a:buFont typeface="Wingdings" panose="05000000000000000000" pitchFamily="2" charset="2"/>
              <a:buChar char="Ø"/>
            </a:pPr>
            <a:endParaRPr lang="en-US" sz="1000"/>
          </a:p>
          <a:p>
            <a:pPr>
              <a:buFont typeface="Wingdings" panose="05000000000000000000" pitchFamily="2" charset="2"/>
              <a:buChar char="Ø"/>
            </a:pPr>
            <a:r>
              <a:rPr lang="en-US"/>
              <a:t>Professional development for teachers of identified Title I students</a:t>
            </a:r>
          </a:p>
          <a:p>
            <a:pPr marL="109722" indent="0">
              <a:buNone/>
            </a:pPr>
            <a:endParaRPr lang="en-US"/>
          </a:p>
          <a:p>
            <a:pPr marL="109722" indent="0">
              <a:buNone/>
            </a:pPr>
            <a:endParaRPr lang="en-US"/>
          </a:p>
          <a:p>
            <a:pPr marL="109722" indent="0">
              <a:buNone/>
            </a:pPr>
            <a:endParaRPr lang="en-US"/>
          </a:p>
        </p:txBody>
      </p:sp>
      <p:sp>
        <p:nvSpPr>
          <p:cNvPr id="2" name="TextBox 1">
            <a:extLst>
              <a:ext uri="{FF2B5EF4-FFF2-40B4-BE49-F238E27FC236}">
                <a16:creationId xmlns:a16="http://schemas.microsoft.com/office/drawing/2014/main" id="{1C1EA03A-F069-47C4-8B2C-4DE29CB3C3F3}"/>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3437364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844" y="1752600"/>
            <a:ext cx="8229600" cy="4525963"/>
          </a:xfrm>
        </p:spPr>
        <p:txBody>
          <a:bodyPr>
            <a:normAutofit/>
          </a:bodyPr>
          <a:lstStyle/>
          <a:p>
            <a:r>
              <a:rPr lang="en-US" sz="1900" b="1" i="1"/>
              <a:t>Q</a:t>
            </a:r>
            <a:r>
              <a:rPr lang="en-US" sz="1900"/>
              <a:t>: To meet the equitable services requirements under Title I, may an LEA just provide a private school with instructional materials and supplies paid for with Title I funds? </a:t>
            </a:r>
          </a:p>
          <a:p>
            <a:endParaRPr lang="en-US" sz="1900" b="1" i="1"/>
          </a:p>
          <a:p>
            <a:r>
              <a:rPr lang="en-US" sz="1900" b="1" i="1"/>
              <a:t>A</a:t>
            </a:r>
            <a:r>
              <a:rPr lang="en-US" sz="1900"/>
              <a:t>: No. Simply providing a private school with instructional materials and supplies does not meet the LEA’s obligation to provide equitable services because it is neither a proper Title I program implemented by the LEA nor does it meet the requirement that services be equitable. </a:t>
            </a:r>
          </a:p>
          <a:p>
            <a:endParaRPr lang="en-US"/>
          </a:p>
        </p:txBody>
      </p:sp>
      <p:sp>
        <p:nvSpPr>
          <p:cNvPr id="3" name="Title 2"/>
          <p:cNvSpPr>
            <a:spLocks noGrp="1"/>
          </p:cNvSpPr>
          <p:nvPr>
            <p:ph type="title"/>
          </p:nvPr>
        </p:nvSpPr>
        <p:spPr/>
        <p:txBody>
          <a:bodyPr>
            <a:normAutofit/>
          </a:bodyPr>
          <a:lstStyle/>
          <a:p>
            <a:r>
              <a:rPr lang="en-US" sz="2400"/>
              <a:t>FAQ </a:t>
            </a:r>
            <a:r>
              <a:rPr lang="en-US" sz="2400">
                <a:effectLst/>
              </a:rPr>
              <a:t>- Instructional Materials and Supplies</a:t>
            </a:r>
            <a:endParaRPr lang="en-US" sz="2400"/>
          </a:p>
        </p:txBody>
      </p:sp>
      <p:sp>
        <p:nvSpPr>
          <p:cNvPr id="4" name="TextBox 3">
            <a:extLst>
              <a:ext uri="{FF2B5EF4-FFF2-40B4-BE49-F238E27FC236}">
                <a16:creationId xmlns:a16="http://schemas.microsoft.com/office/drawing/2014/main" id="{FC4951E5-B7B2-4FCB-98D8-3274D3511B70}"/>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2860999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2"/>
            <a:ext cx="8229600" cy="4525963"/>
          </a:xfrm>
        </p:spPr>
        <p:txBody>
          <a:bodyPr>
            <a:normAutofit/>
          </a:bodyPr>
          <a:lstStyle/>
          <a:p>
            <a:pPr>
              <a:buFont typeface="Wingdings" panose="05000000000000000000" pitchFamily="2" charset="2"/>
              <a:buChar char="Ø"/>
            </a:pPr>
            <a:r>
              <a:rPr lang="en-US" sz="2400"/>
              <a:t>This program provides funds for professional development simply based on the number of students attending a private nonprofit school.</a:t>
            </a:r>
          </a:p>
          <a:p>
            <a:pPr>
              <a:lnSpc>
                <a:spcPct val="150000"/>
              </a:lnSpc>
              <a:buFont typeface="Wingdings" panose="05000000000000000000" pitchFamily="2" charset="2"/>
              <a:buChar char="Ø"/>
            </a:pPr>
            <a:endParaRPr lang="en-US" sz="2400"/>
          </a:p>
          <a:p>
            <a:pPr>
              <a:buFont typeface="Wingdings" panose="05000000000000000000" pitchFamily="2" charset="2"/>
              <a:buChar char="Ø"/>
            </a:pPr>
            <a:r>
              <a:rPr lang="en-US" sz="2400"/>
              <a:t>These funds are designated for non-religious professional development expenses expected to improve student academic achievement.</a:t>
            </a:r>
          </a:p>
        </p:txBody>
      </p:sp>
      <p:sp>
        <p:nvSpPr>
          <p:cNvPr id="2" name="Title 1"/>
          <p:cNvSpPr>
            <a:spLocks noGrp="1"/>
          </p:cNvSpPr>
          <p:nvPr>
            <p:ph type="title"/>
          </p:nvPr>
        </p:nvSpPr>
        <p:spPr/>
        <p:txBody>
          <a:bodyPr>
            <a:normAutofit/>
          </a:bodyPr>
          <a:lstStyle/>
          <a:p>
            <a:r>
              <a:rPr lang="en-US" sz="3600"/>
              <a:t>Title II, Part A</a:t>
            </a:r>
          </a:p>
        </p:txBody>
      </p:sp>
      <p:sp>
        <p:nvSpPr>
          <p:cNvPr id="4" name="TextBox 3">
            <a:extLst>
              <a:ext uri="{FF2B5EF4-FFF2-40B4-BE49-F238E27FC236}">
                <a16:creationId xmlns:a16="http://schemas.microsoft.com/office/drawing/2014/main" id="{D7768A3F-3FE9-492D-81E6-67E6E2FA0B78}"/>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181600"/>
          </a:xfrm>
        </p:spPr>
        <p:txBody>
          <a:bodyPr>
            <a:normAutofit lnSpcReduction="10000"/>
          </a:bodyPr>
          <a:lstStyle/>
          <a:p>
            <a:r>
              <a:rPr lang="en-US"/>
              <a:t>Fees for ESC Region 11 services</a:t>
            </a:r>
          </a:p>
          <a:p>
            <a:pPr marL="109722" indent="0">
              <a:buNone/>
            </a:pPr>
            <a:endParaRPr lang="en-US"/>
          </a:p>
          <a:p>
            <a:r>
              <a:rPr lang="en-US"/>
              <a:t>Registration for a local conference</a:t>
            </a:r>
          </a:p>
          <a:p>
            <a:endParaRPr lang="en-US"/>
          </a:p>
          <a:p>
            <a:r>
              <a:rPr lang="en-US"/>
              <a:t>Registration and travel expenses* for a conference</a:t>
            </a:r>
          </a:p>
          <a:p>
            <a:endParaRPr lang="en-US"/>
          </a:p>
          <a:p>
            <a:r>
              <a:rPr lang="en-US"/>
              <a:t>Contract for an outside presenter</a:t>
            </a:r>
          </a:p>
          <a:p>
            <a:endParaRPr lang="en-US"/>
          </a:p>
          <a:p>
            <a:r>
              <a:rPr lang="en-US"/>
              <a:t>Books/DVDs for professional development</a:t>
            </a:r>
          </a:p>
          <a:p>
            <a:pPr marL="109723" indent="0">
              <a:buNone/>
            </a:pPr>
            <a:endParaRPr lang="en-US"/>
          </a:p>
          <a:p>
            <a:pPr marL="109723" indent="0">
              <a:buNone/>
            </a:pPr>
            <a:r>
              <a:rPr lang="en-US" sz="2000" i="1">
                <a:solidFill>
                  <a:srgbClr val="FF0000"/>
                </a:solidFill>
              </a:rPr>
              <a:t>*Travel depends on district guidelines</a:t>
            </a:r>
          </a:p>
        </p:txBody>
      </p:sp>
      <p:sp>
        <p:nvSpPr>
          <p:cNvPr id="3" name="Title 2"/>
          <p:cNvSpPr>
            <a:spLocks noGrp="1"/>
          </p:cNvSpPr>
          <p:nvPr>
            <p:ph type="title"/>
          </p:nvPr>
        </p:nvSpPr>
        <p:spPr/>
        <p:txBody>
          <a:bodyPr>
            <a:normAutofit/>
          </a:bodyPr>
          <a:lstStyle/>
          <a:p>
            <a:r>
              <a:rPr lang="en-US" sz="3600"/>
              <a:t>USES OF TITLE II FUNDS</a:t>
            </a:r>
          </a:p>
        </p:txBody>
      </p:sp>
      <p:sp>
        <p:nvSpPr>
          <p:cNvPr id="4" name="TextBox 3">
            <a:extLst>
              <a:ext uri="{FF2B5EF4-FFF2-40B4-BE49-F238E27FC236}">
                <a16:creationId xmlns:a16="http://schemas.microsoft.com/office/drawing/2014/main" id="{5ED9C33D-B96D-4D4E-B315-31BD07786F32}"/>
              </a:ext>
            </a:extLst>
          </p:cNvPr>
          <p:cNvSpPr txBox="1"/>
          <p:nvPr/>
        </p:nvSpPr>
        <p:spPr>
          <a:xfrm>
            <a:off x="-29817" y="659627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280214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a:t>  </a:t>
            </a:r>
          </a:p>
          <a:p>
            <a:pPr marL="109722" indent="0">
              <a:buNone/>
            </a:pPr>
            <a:r>
              <a:rPr lang="en-US" sz="2800"/>
              <a:t>Students who are not fluent in English qualify and generate funds to support their English acquisition and academic progress.</a:t>
            </a:r>
          </a:p>
          <a:p>
            <a:endParaRPr lang="en-US"/>
          </a:p>
          <a:p>
            <a:pPr>
              <a:buNone/>
            </a:pPr>
            <a:endParaRPr lang="en-US"/>
          </a:p>
        </p:txBody>
      </p:sp>
      <p:sp>
        <p:nvSpPr>
          <p:cNvPr id="2" name="Title 1"/>
          <p:cNvSpPr>
            <a:spLocks noGrp="1"/>
          </p:cNvSpPr>
          <p:nvPr>
            <p:ph type="title"/>
          </p:nvPr>
        </p:nvSpPr>
        <p:spPr/>
        <p:txBody>
          <a:bodyPr>
            <a:normAutofit/>
          </a:bodyPr>
          <a:lstStyle/>
          <a:p>
            <a:r>
              <a:rPr lang="en-US" sz="3600"/>
              <a:t>Title III, Part A, English Learner</a:t>
            </a:r>
          </a:p>
        </p:txBody>
      </p:sp>
      <p:sp>
        <p:nvSpPr>
          <p:cNvPr id="4" name="TextBox 3">
            <a:extLst>
              <a:ext uri="{FF2B5EF4-FFF2-40B4-BE49-F238E27FC236}">
                <a16:creationId xmlns:a16="http://schemas.microsoft.com/office/drawing/2014/main" id="{41CBAC7B-3FA7-4A40-8004-06F6E54FC90D}"/>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2" indent="0">
              <a:buNone/>
            </a:pPr>
            <a:r>
              <a:rPr lang="en-US" sz="2400"/>
              <a:t>For the identified Title III students only:</a:t>
            </a:r>
          </a:p>
          <a:p>
            <a:pPr marL="109722" indent="0">
              <a:buNone/>
            </a:pPr>
            <a:endParaRPr lang="en-US" sz="2000"/>
          </a:p>
          <a:p>
            <a:r>
              <a:rPr lang="en-US" sz="2000"/>
              <a:t>Software (Learning A-Z, Rosetta Stone, Reading Eggs)</a:t>
            </a:r>
          </a:p>
          <a:p>
            <a:endParaRPr lang="en-US" sz="2000"/>
          </a:p>
          <a:p>
            <a:r>
              <a:rPr lang="en-US" sz="2000"/>
              <a:t>Technology/devices – </a:t>
            </a:r>
            <a:r>
              <a:rPr lang="en-US" sz="2000" i="1">
                <a:solidFill>
                  <a:srgbClr val="FF0000"/>
                </a:solidFill>
              </a:rPr>
              <a:t>Technology purchases depends on district guidelines</a:t>
            </a:r>
            <a:endParaRPr lang="en-US" sz="2000"/>
          </a:p>
          <a:p>
            <a:endParaRPr lang="en-US" sz="2000"/>
          </a:p>
          <a:p>
            <a:r>
              <a:rPr lang="en-US" sz="2000"/>
              <a:t>Supplemental instructional materials</a:t>
            </a:r>
          </a:p>
          <a:p>
            <a:endParaRPr lang="en-US" sz="2000"/>
          </a:p>
          <a:p>
            <a:r>
              <a:rPr lang="en-US" sz="2000"/>
              <a:t>Professional development for teachers of identified Title III students</a:t>
            </a:r>
          </a:p>
          <a:p>
            <a:endParaRPr lang="en-US" sz="900"/>
          </a:p>
          <a:p>
            <a:r>
              <a:rPr lang="en-US" sz="2000"/>
              <a:t>Tutoring (similar to Title I tutoring)</a:t>
            </a:r>
          </a:p>
          <a:p>
            <a:endParaRPr lang="en-US"/>
          </a:p>
          <a:p>
            <a:endParaRPr lang="en-US"/>
          </a:p>
        </p:txBody>
      </p:sp>
      <p:sp>
        <p:nvSpPr>
          <p:cNvPr id="3" name="Title 2"/>
          <p:cNvSpPr>
            <a:spLocks noGrp="1"/>
          </p:cNvSpPr>
          <p:nvPr>
            <p:ph type="title"/>
          </p:nvPr>
        </p:nvSpPr>
        <p:spPr/>
        <p:txBody>
          <a:bodyPr>
            <a:normAutofit/>
          </a:bodyPr>
          <a:lstStyle/>
          <a:p>
            <a:r>
              <a:rPr lang="en-US" sz="3600"/>
              <a:t>USES OF TITLE III FUNDS</a:t>
            </a:r>
          </a:p>
        </p:txBody>
      </p:sp>
      <p:sp>
        <p:nvSpPr>
          <p:cNvPr id="4" name="TextBox 3">
            <a:extLst>
              <a:ext uri="{FF2B5EF4-FFF2-40B4-BE49-F238E27FC236}">
                <a16:creationId xmlns:a16="http://schemas.microsoft.com/office/drawing/2014/main" id="{2E09E7AD-BD53-45A2-9E8F-33C9AAAFE059}"/>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2" indent="0">
              <a:buNone/>
            </a:pPr>
            <a:endParaRPr lang="en-US"/>
          </a:p>
          <a:p>
            <a:r>
              <a:rPr lang="en-US"/>
              <a:t>ESC Region 11 Staff</a:t>
            </a:r>
          </a:p>
          <a:p>
            <a:endParaRPr lang="en-US"/>
          </a:p>
          <a:p>
            <a:r>
              <a:rPr lang="en-US"/>
              <a:t>Private School Visitors</a:t>
            </a:r>
          </a:p>
        </p:txBody>
      </p:sp>
      <p:sp>
        <p:nvSpPr>
          <p:cNvPr id="2" name="Title 1"/>
          <p:cNvSpPr>
            <a:spLocks noGrp="1"/>
          </p:cNvSpPr>
          <p:nvPr>
            <p:ph type="title"/>
          </p:nvPr>
        </p:nvSpPr>
        <p:spPr/>
        <p:txBody>
          <a:bodyPr>
            <a:normAutofit/>
          </a:bodyPr>
          <a:lstStyle/>
          <a:p>
            <a:r>
              <a:rPr lang="en-US" sz="3600"/>
              <a:t>Introductions</a:t>
            </a:r>
          </a:p>
        </p:txBody>
      </p:sp>
      <p:sp>
        <p:nvSpPr>
          <p:cNvPr id="4" name="TextBox 3">
            <a:extLst>
              <a:ext uri="{FF2B5EF4-FFF2-40B4-BE49-F238E27FC236}">
                <a16:creationId xmlns:a16="http://schemas.microsoft.com/office/drawing/2014/main" id="{1AB7B94D-5BBA-4D7C-A6C9-44B8578EDF39}"/>
              </a:ext>
            </a:extLst>
          </p:cNvPr>
          <p:cNvSpPr txBox="1"/>
          <p:nvPr/>
        </p:nvSpPr>
        <p:spPr>
          <a:xfrm>
            <a:off x="3313" y="6563139"/>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a:t>Role of the district- </a:t>
            </a:r>
          </a:p>
          <a:p>
            <a:pPr>
              <a:buNone/>
            </a:pPr>
            <a:endParaRPr lang="en-US"/>
          </a:p>
          <a:p>
            <a:r>
              <a:rPr lang="en-US"/>
              <a:t>Identification of Limited English Proficiency (LEP) is done by the district in which the PNP is located</a:t>
            </a:r>
          </a:p>
          <a:p>
            <a:pPr marL="109722" indent="0">
              <a:buNone/>
            </a:pPr>
            <a:endParaRPr lang="en-US"/>
          </a:p>
          <a:p>
            <a:r>
              <a:rPr lang="en-US"/>
              <a:t>Set aside amounts are set by the district </a:t>
            </a:r>
          </a:p>
          <a:p>
            <a:endParaRPr lang="en-US"/>
          </a:p>
        </p:txBody>
      </p:sp>
      <p:sp>
        <p:nvSpPr>
          <p:cNvPr id="2" name="Title 1"/>
          <p:cNvSpPr>
            <a:spLocks noGrp="1"/>
          </p:cNvSpPr>
          <p:nvPr>
            <p:ph type="title"/>
          </p:nvPr>
        </p:nvSpPr>
        <p:spPr/>
        <p:txBody>
          <a:bodyPr>
            <a:normAutofit/>
          </a:bodyPr>
          <a:lstStyle/>
          <a:p>
            <a:r>
              <a:rPr lang="en-US" sz="3600"/>
              <a:t>Title III, Part A, EL</a:t>
            </a:r>
          </a:p>
        </p:txBody>
      </p:sp>
      <p:sp>
        <p:nvSpPr>
          <p:cNvPr id="4" name="TextBox 3">
            <a:extLst>
              <a:ext uri="{FF2B5EF4-FFF2-40B4-BE49-F238E27FC236}">
                <a16:creationId xmlns:a16="http://schemas.microsoft.com/office/drawing/2014/main" id="{9E322861-3373-490F-9A0E-4B98C023A428}"/>
              </a:ext>
            </a:extLst>
          </p:cNvPr>
          <p:cNvSpPr txBox="1"/>
          <p:nvPr/>
        </p:nvSpPr>
        <p:spPr>
          <a:xfrm>
            <a:off x="3313" y="659627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2400"/>
              <a:t>ESC Region 11/LEA consulting role includes:</a:t>
            </a:r>
          </a:p>
          <a:p>
            <a:r>
              <a:rPr lang="en-US" sz="2400"/>
              <a:t>Coordinate with district  to set testing dates for identification </a:t>
            </a:r>
          </a:p>
          <a:p>
            <a:r>
              <a:rPr lang="en-US" sz="2400"/>
              <a:t>Work with district to set purpose, identify goal and procedure to meet educational needs of LEP students</a:t>
            </a:r>
          </a:p>
          <a:p>
            <a:r>
              <a:rPr lang="en-US" sz="2400"/>
              <a:t>Work with PNP to purchase materials and                 software </a:t>
            </a:r>
          </a:p>
          <a:p>
            <a:r>
              <a:rPr lang="en-US" sz="2400"/>
              <a:t>Develop staff development plan</a:t>
            </a:r>
          </a:p>
          <a:p>
            <a:r>
              <a:rPr lang="en-US" sz="2400"/>
              <a:t>Coordinate activities to measure progress and evaluate effectiveness of program and services</a:t>
            </a:r>
          </a:p>
          <a:p>
            <a:pPr>
              <a:buNone/>
            </a:pPr>
            <a:r>
              <a:rPr lang="en-US" sz="2400"/>
              <a:t>    </a:t>
            </a:r>
          </a:p>
        </p:txBody>
      </p:sp>
      <p:sp>
        <p:nvSpPr>
          <p:cNvPr id="2" name="Title 1"/>
          <p:cNvSpPr>
            <a:spLocks noGrp="1"/>
          </p:cNvSpPr>
          <p:nvPr>
            <p:ph type="title"/>
          </p:nvPr>
        </p:nvSpPr>
        <p:spPr/>
        <p:txBody>
          <a:bodyPr>
            <a:normAutofit/>
          </a:bodyPr>
          <a:lstStyle/>
          <a:p>
            <a:r>
              <a:rPr lang="en-US" sz="3600"/>
              <a:t>Title III, Part A, EL</a:t>
            </a:r>
          </a:p>
        </p:txBody>
      </p:sp>
      <p:sp>
        <p:nvSpPr>
          <p:cNvPr id="4" name="TextBox 3">
            <a:extLst>
              <a:ext uri="{FF2B5EF4-FFF2-40B4-BE49-F238E27FC236}">
                <a16:creationId xmlns:a16="http://schemas.microsoft.com/office/drawing/2014/main" id="{4940E86D-E663-44AA-9574-B8810C1DE0F9}"/>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824" y="1600202"/>
            <a:ext cx="8229600" cy="4525963"/>
          </a:xfrm>
        </p:spPr>
        <p:txBody>
          <a:bodyPr>
            <a:normAutofit/>
          </a:bodyPr>
          <a:lstStyle/>
          <a:p>
            <a:pPr>
              <a:buNone/>
            </a:pPr>
            <a:r>
              <a:rPr lang="en-US" sz="3200"/>
              <a:t>Broad purposes:</a:t>
            </a:r>
          </a:p>
          <a:p>
            <a:pPr>
              <a:buNone/>
            </a:pPr>
            <a:endParaRPr lang="en-US" sz="1200"/>
          </a:p>
          <a:p>
            <a:pPr>
              <a:lnSpc>
                <a:spcPct val="150000"/>
              </a:lnSpc>
            </a:pPr>
            <a:r>
              <a:rPr lang="en-US"/>
              <a:t>Well-rounded education</a:t>
            </a:r>
          </a:p>
          <a:p>
            <a:pPr>
              <a:lnSpc>
                <a:spcPct val="150000"/>
              </a:lnSpc>
            </a:pPr>
            <a:r>
              <a:rPr lang="en-US"/>
              <a:t>Healthy &amp; safe school environment</a:t>
            </a:r>
          </a:p>
          <a:p>
            <a:pPr>
              <a:lnSpc>
                <a:spcPct val="150000"/>
              </a:lnSpc>
            </a:pPr>
            <a:r>
              <a:rPr lang="en-US"/>
              <a:t>Effective use of data &amp; technology</a:t>
            </a:r>
          </a:p>
          <a:p>
            <a:pPr marL="109722" indent="0">
              <a:buNone/>
            </a:pPr>
            <a:endParaRPr lang="en-US"/>
          </a:p>
        </p:txBody>
      </p:sp>
      <p:sp>
        <p:nvSpPr>
          <p:cNvPr id="2" name="Title 1"/>
          <p:cNvSpPr>
            <a:spLocks noGrp="1"/>
          </p:cNvSpPr>
          <p:nvPr>
            <p:ph type="title"/>
          </p:nvPr>
        </p:nvSpPr>
        <p:spPr>
          <a:xfrm>
            <a:off x="479156" y="228600"/>
            <a:ext cx="8229600" cy="1143000"/>
          </a:xfrm>
        </p:spPr>
        <p:txBody>
          <a:bodyPr>
            <a:normAutofit/>
          </a:bodyPr>
          <a:lstStyle/>
          <a:p>
            <a:r>
              <a:rPr lang="en-US" sz="3600"/>
              <a:t>Title IV, Part A</a:t>
            </a:r>
          </a:p>
        </p:txBody>
      </p:sp>
      <p:sp>
        <p:nvSpPr>
          <p:cNvPr id="4" name="TextBox 3">
            <a:extLst>
              <a:ext uri="{FF2B5EF4-FFF2-40B4-BE49-F238E27FC236}">
                <a16:creationId xmlns:a16="http://schemas.microsoft.com/office/drawing/2014/main" id="{255B4139-DB84-4D93-B261-27D2E78DB0A2}"/>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2"/>
            <a:ext cx="8229600" cy="4525963"/>
          </a:xfrm>
        </p:spPr>
        <p:txBody>
          <a:bodyPr>
            <a:normAutofit/>
          </a:bodyPr>
          <a:lstStyle/>
          <a:p>
            <a:pPr marL="109722" indent="0">
              <a:lnSpc>
                <a:spcPct val="150000"/>
              </a:lnSpc>
              <a:buNone/>
            </a:pPr>
            <a:r>
              <a:rPr lang="en-US" sz="2800"/>
              <a:t>Districts have the option to transfer up to 100% of funds from one Title program to another.</a:t>
            </a:r>
          </a:p>
          <a:p>
            <a:pPr marL="109722" indent="0">
              <a:buNone/>
            </a:pPr>
            <a:endParaRPr lang="en-US"/>
          </a:p>
          <a:p>
            <a:pPr marL="109722" indent="0">
              <a:buNone/>
            </a:pPr>
            <a:endParaRPr lang="en-US"/>
          </a:p>
        </p:txBody>
      </p:sp>
      <p:sp>
        <p:nvSpPr>
          <p:cNvPr id="2" name="Title 1"/>
          <p:cNvSpPr>
            <a:spLocks noGrp="1"/>
          </p:cNvSpPr>
          <p:nvPr>
            <p:ph type="title"/>
          </p:nvPr>
        </p:nvSpPr>
        <p:spPr/>
        <p:txBody>
          <a:bodyPr>
            <a:normAutofit/>
          </a:bodyPr>
          <a:lstStyle/>
          <a:p>
            <a:r>
              <a:rPr lang="en-US" sz="3600"/>
              <a:t>Title II &amp; IV and Transferability</a:t>
            </a:r>
          </a:p>
        </p:txBody>
      </p:sp>
      <p:sp>
        <p:nvSpPr>
          <p:cNvPr id="4" name="TextBox 3">
            <a:extLst>
              <a:ext uri="{FF2B5EF4-FFF2-40B4-BE49-F238E27FC236}">
                <a16:creationId xmlns:a16="http://schemas.microsoft.com/office/drawing/2014/main" id="{A8DF4612-B645-4619-8667-8AF2C2690A97}"/>
              </a:ext>
            </a:extLst>
          </p:cNvPr>
          <p:cNvSpPr txBox="1"/>
          <p:nvPr/>
        </p:nvSpPr>
        <p:spPr>
          <a:xfrm>
            <a:off x="3313" y="659627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solidFill>
                  <a:schemeClr val="tx2">
                    <a:lumMod val="75000"/>
                  </a:schemeClr>
                </a:solidFill>
              </a:rPr>
              <a:t>Carryover of Unobligated Funds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2867" y="6248400"/>
            <a:ext cx="1612053" cy="362712"/>
          </a:xfrm>
          <a:prstGeom prst="rect">
            <a:avLst/>
          </a:prstGeom>
        </p:spPr>
      </p:pic>
      <p:sp>
        <p:nvSpPr>
          <p:cNvPr id="5" name="TextBox 4">
            <a:extLst>
              <a:ext uri="{FF2B5EF4-FFF2-40B4-BE49-F238E27FC236}">
                <a16:creationId xmlns:a16="http://schemas.microsoft.com/office/drawing/2014/main" id="{D18AB004-15E4-4B0E-AC39-1B492D1C8278}"/>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
        <p:nvSpPr>
          <p:cNvPr id="7" name="Content Placeholder 6">
            <a:extLst>
              <a:ext uri="{FF2B5EF4-FFF2-40B4-BE49-F238E27FC236}">
                <a16:creationId xmlns:a16="http://schemas.microsoft.com/office/drawing/2014/main" id="{1D6DB6D6-D166-41FE-9B41-2433D4289CAE}"/>
              </a:ext>
            </a:extLst>
          </p:cNvPr>
          <p:cNvSpPr>
            <a:spLocks noGrp="1"/>
          </p:cNvSpPr>
          <p:nvPr>
            <p:ph idx="1"/>
          </p:nvPr>
        </p:nvSpPr>
        <p:spPr/>
        <p:txBody>
          <a:bodyPr vert="horz" lIns="91440" tIns="45720" rIns="91440" bIns="45720" anchor="t">
            <a:normAutofit/>
          </a:bodyPr>
          <a:lstStyle/>
          <a:p>
            <a:pPr marL="365125" indent="-255905"/>
            <a:r>
              <a:rPr lang="en-US">
                <a:cs typeface="Lucida Sans Unicode"/>
              </a:rPr>
              <a:t>Funds may remain available for the provision of equitable services under the program</a:t>
            </a:r>
          </a:p>
          <a:p>
            <a:pPr marL="109220" indent="0">
              <a:buNone/>
            </a:pPr>
            <a:endParaRPr lang="en-US">
              <a:cs typeface="Lucida Sans Unicode"/>
            </a:endParaRPr>
          </a:p>
          <a:p>
            <a:pPr marL="365125" indent="-255905"/>
            <a:r>
              <a:rPr lang="en-US">
                <a:cs typeface="Lucida Sans Unicode"/>
              </a:rPr>
              <a:t>LEA must consult with PNP officials to determine how funds will be spent in subsequent school year</a:t>
            </a:r>
          </a:p>
        </p:txBody>
      </p:sp>
    </p:spTree>
    <p:extLst>
      <p:ext uri="{BB962C8B-B14F-4D97-AF65-F5344CB8AC3E}">
        <p14:creationId xmlns:p14="http://schemas.microsoft.com/office/powerpoint/2010/main" val="1838960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solidFill>
                  <a:schemeClr val="tx2">
                    <a:lumMod val="75000"/>
                  </a:schemeClr>
                </a:solidFill>
              </a:rPr>
              <a:t>Timely &amp; Meaningful Consultation</a:t>
            </a:r>
          </a:p>
        </p:txBody>
      </p:sp>
      <p:sp>
        <p:nvSpPr>
          <p:cNvPr id="3" name="Content Placeholder 2"/>
          <p:cNvSpPr>
            <a:spLocks noGrp="1"/>
          </p:cNvSpPr>
          <p:nvPr>
            <p:ph idx="1"/>
          </p:nvPr>
        </p:nvSpPr>
        <p:spPr/>
        <p:txBody>
          <a:bodyPr>
            <a:normAutofit/>
          </a:bodyPr>
          <a:lstStyle/>
          <a:p>
            <a:r>
              <a:rPr lang="en-US" sz="2400" b="1"/>
              <a:t>Timely</a:t>
            </a:r>
          </a:p>
          <a:p>
            <a:pPr marL="457178" lvl="1" indent="0">
              <a:buNone/>
            </a:pPr>
            <a:r>
              <a:rPr lang="en-US" sz="2000"/>
              <a:t>• Before the LEA makes </a:t>
            </a:r>
            <a:r>
              <a:rPr lang="en-US" sz="2000" i="1"/>
              <a:t>any </a:t>
            </a:r>
            <a:r>
              <a:rPr lang="en-US" sz="2000"/>
              <a:t>decisions</a:t>
            </a:r>
          </a:p>
          <a:p>
            <a:r>
              <a:rPr lang="en-US" sz="2400" b="1"/>
              <a:t>Meaningful</a:t>
            </a:r>
          </a:p>
          <a:p>
            <a:pPr marL="457178" lvl="1" indent="0">
              <a:buNone/>
            </a:pPr>
            <a:r>
              <a:rPr lang="en-US" sz="2000"/>
              <a:t>• </a:t>
            </a:r>
            <a:r>
              <a:rPr lang="en-US" sz="2000" i="1"/>
              <a:t>Genuine </a:t>
            </a:r>
            <a:r>
              <a:rPr lang="en-US" sz="2000"/>
              <a:t>opportunity for dialogue</a:t>
            </a:r>
          </a:p>
          <a:p>
            <a:r>
              <a:rPr lang="en-US" sz="2400"/>
              <a:t> </a:t>
            </a:r>
            <a:r>
              <a:rPr lang="en-US" sz="2400" b="1"/>
              <a:t>Ongoing consultation</a:t>
            </a:r>
          </a:p>
          <a:p>
            <a:pPr marL="457178" lvl="1" indent="0">
              <a:buNone/>
            </a:pPr>
            <a:r>
              <a:rPr lang="en-US" sz="2000"/>
              <a:t>• During program design</a:t>
            </a:r>
          </a:p>
          <a:p>
            <a:pPr marL="457178" lvl="1" indent="0">
              <a:buNone/>
            </a:pPr>
            <a:r>
              <a:rPr lang="en-US" sz="2000"/>
              <a:t>• During development</a:t>
            </a:r>
          </a:p>
          <a:p>
            <a:pPr marL="457178" lvl="1" indent="0">
              <a:buNone/>
            </a:pPr>
            <a:r>
              <a:rPr lang="en-US" sz="2000"/>
              <a:t>• During implementation</a:t>
            </a:r>
          </a:p>
          <a:p>
            <a:pPr marL="457178" lvl="1" indent="0">
              <a:buNone/>
            </a:pPr>
            <a:endParaRPr lang="en-US" sz="2000" i="1"/>
          </a:p>
          <a:p>
            <a:pPr marL="457178" lvl="1" indent="0">
              <a:buNone/>
            </a:pPr>
            <a:r>
              <a:rPr lang="en-US" sz="2400" i="1">
                <a:solidFill>
                  <a:schemeClr val="tx2">
                    <a:lumMod val="75000"/>
                  </a:schemeClr>
                </a:solidFill>
              </a:rPr>
              <a:t>The goal of all parties </a:t>
            </a:r>
            <a:r>
              <a:rPr lang="en-US" sz="2400" b="1" i="1">
                <a:solidFill>
                  <a:schemeClr val="tx2">
                    <a:lumMod val="75000"/>
                  </a:schemeClr>
                </a:solidFill>
              </a:rPr>
              <a:t>should be </a:t>
            </a:r>
            <a:r>
              <a:rPr lang="en-US" sz="2400" i="1">
                <a:solidFill>
                  <a:schemeClr val="tx2">
                    <a:lumMod val="75000"/>
                  </a:schemeClr>
                </a:solidFill>
              </a:rPr>
              <a:t>to reach an agreement</a:t>
            </a:r>
            <a:endParaRPr lang="en-US" sz="2400">
              <a:solidFill>
                <a:schemeClr val="tx2">
                  <a:lumMod val="75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2867" y="6248400"/>
            <a:ext cx="1612053" cy="362712"/>
          </a:xfrm>
          <a:prstGeom prst="rect">
            <a:avLst/>
          </a:prstGeom>
        </p:spPr>
      </p:pic>
      <p:sp>
        <p:nvSpPr>
          <p:cNvPr id="5" name="TextBox 4">
            <a:extLst>
              <a:ext uri="{FF2B5EF4-FFF2-40B4-BE49-F238E27FC236}">
                <a16:creationId xmlns:a16="http://schemas.microsoft.com/office/drawing/2014/main" id="{F436D529-C092-4A7A-80F7-F18913E3D372}"/>
              </a:ext>
            </a:extLst>
          </p:cNvPr>
          <p:cNvSpPr txBox="1"/>
          <p:nvPr/>
        </p:nvSpPr>
        <p:spPr>
          <a:xfrm>
            <a:off x="3313" y="6612835"/>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1647560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solidFill>
                  <a:schemeClr val="tx2">
                    <a:lumMod val="75000"/>
                  </a:schemeClr>
                </a:solidFill>
              </a:rPr>
              <a:t>PNP Ombudsman Office</a:t>
            </a:r>
          </a:p>
        </p:txBody>
      </p:sp>
      <p:sp>
        <p:nvSpPr>
          <p:cNvPr id="3" name="Content Placeholder 2"/>
          <p:cNvSpPr>
            <a:spLocks noGrp="1"/>
          </p:cNvSpPr>
          <p:nvPr>
            <p:ph idx="1"/>
          </p:nvPr>
        </p:nvSpPr>
        <p:spPr/>
        <p:txBody>
          <a:bodyPr>
            <a:normAutofit fontScale="92500" lnSpcReduction="20000"/>
          </a:bodyPr>
          <a:lstStyle/>
          <a:p>
            <a:pPr marL="0" indent="0">
              <a:buNone/>
            </a:pPr>
            <a:r>
              <a:rPr lang="en-US"/>
              <a:t>Ombudsman roles and responsibilities:</a:t>
            </a:r>
          </a:p>
          <a:p>
            <a:r>
              <a:rPr lang="en-US" sz="3000"/>
              <a:t>Address PNP questions and concerns</a:t>
            </a:r>
          </a:p>
          <a:p>
            <a:r>
              <a:rPr lang="en-US" sz="3000"/>
              <a:t>Serve as general resource for LEAs and PNPs</a:t>
            </a:r>
          </a:p>
          <a:p>
            <a:r>
              <a:rPr lang="en-US" sz="3000"/>
              <a:t>Develop monitoring protocols</a:t>
            </a:r>
          </a:p>
          <a:p>
            <a:r>
              <a:rPr lang="en-US" sz="3000"/>
              <a:t>Provide technical assistance for LEAs and PNPs</a:t>
            </a:r>
          </a:p>
          <a:p>
            <a:r>
              <a:rPr lang="en-US" sz="3000"/>
              <a:t>Establish process for receiving PNP Affirmation</a:t>
            </a:r>
          </a:p>
          <a:p>
            <a:r>
              <a:rPr lang="en-US" sz="3000"/>
              <a:t>Participate in TEA’s </a:t>
            </a:r>
            <a:r>
              <a:rPr lang="en-US" sz="3000" i="1"/>
              <a:t>Title I Committee of Practitioners</a:t>
            </a:r>
          </a:p>
          <a:p>
            <a:r>
              <a:rPr lang="en-US" sz="3000"/>
              <a:t>Participate in TEPSAC meetings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2867" y="6248400"/>
            <a:ext cx="1612053" cy="362712"/>
          </a:xfrm>
          <a:prstGeom prst="rect">
            <a:avLst/>
          </a:prstGeom>
        </p:spPr>
      </p:pic>
      <p:sp>
        <p:nvSpPr>
          <p:cNvPr id="5" name="TextBox 4">
            <a:extLst>
              <a:ext uri="{FF2B5EF4-FFF2-40B4-BE49-F238E27FC236}">
                <a16:creationId xmlns:a16="http://schemas.microsoft.com/office/drawing/2014/main" id="{E6A55F8F-EF00-46A8-BF42-0BBD3DFB4FA0}"/>
              </a:ext>
            </a:extLst>
          </p:cNvPr>
          <p:cNvSpPr txBox="1"/>
          <p:nvPr/>
        </p:nvSpPr>
        <p:spPr>
          <a:xfrm>
            <a:off x="3313" y="6612835"/>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348409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a:solidFill>
                  <a:schemeClr val="tx2">
                    <a:lumMod val="75000"/>
                  </a:schemeClr>
                </a:solidFill>
              </a:rPr>
              <a:t>PNP Ombudsman’s Office Contact Info</a:t>
            </a:r>
          </a:p>
        </p:txBody>
      </p:sp>
      <p:sp>
        <p:nvSpPr>
          <p:cNvPr id="3" name="Content Placeholder 2"/>
          <p:cNvSpPr>
            <a:spLocks noGrp="1"/>
          </p:cNvSpPr>
          <p:nvPr>
            <p:ph idx="1"/>
          </p:nvPr>
        </p:nvSpPr>
        <p:spPr>
          <a:xfrm>
            <a:off x="457200" y="1752602"/>
            <a:ext cx="8229600" cy="4373563"/>
          </a:xfrm>
        </p:spPr>
        <p:txBody>
          <a:bodyPr>
            <a:normAutofit/>
          </a:bodyPr>
          <a:lstStyle/>
          <a:p>
            <a:pPr marL="0" indent="0">
              <a:buNone/>
            </a:pPr>
            <a:r>
              <a:rPr lang="en-US" sz="2400"/>
              <a:t>PNP Ombudsman: LaNetra Guess</a:t>
            </a:r>
          </a:p>
          <a:p>
            <a:pPr marL="109722" indent="0">
              <a:buNone/>
            </a:pPr>
            <a:r>
              <a:rPr lang="en-US" sz="2000"/>
              <a:t>Director &amp; PNP Ombudsman</a:t>
            </a:r>
          </a:p>
          <a:p>
            <a:pPr marL="0" indent="0">
              <a:lnSpc>
                <a:spcPct val="150000"/>
              </a:lnSpc>
              <a:buNone/>
            </a:pPr>
            <a:endParaRPr lang="en-US" sz="2400"/>
          </a:p>
          <a:p>
            <a:pPr marL="0" indent="0">
              <a:lnSpc>
                <a:spcPct val="150000"/>
              </a:lnSpc>
              <a:buNone/>
            </a:pPr>
            <a:r>
              <a:rPr lang="en-US" sz="2400"/>
              <a:t>Email: PNPombudsman@tea.texas.gov</a:t>
            </a:r>
          </a:p>
          <a:p>
            <a:pPr marL="0" indent="0">
              <a:lnSpc>
                <a:spcPct val="150000"/>
              </a:lnSpc>
              <a:buNone/>
            </a:pPr>
            <a:r>
              <a:rPr lang="en-US" sz="2400"/>
              <a:t>Phone: 512-463-6939</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72867" y="6248400"/>
            <a:ext cx="1612053" cy="362712"/>
          </a:xfrm>
          <a:prstGeom prst="rect">
            <a:avLst/>
          </a:prstGeom>
        </p:spPr>
      </p:pic>
      <p:sp>
        <p:nvSpPr>
          <p:cNvPr id="5" name="TextBox 4">
            <a:extLst>
              <a:ext uri="{FF2B5EF4-FFF2-40B4-BE49-F238E27FC236}">
                <a16:creationId xmlns:a16="http://schemas.microsoft.com/office/drawing/2014/main" id="{6A405091-303A-40DB-987C-BDC19A968C66}"/>
              </a:ext>
            </a:extLst>
          </p:cNvPr>
          <p:cNvSpPr txBox="1"/>
          <p:nvPr/>
        </p:nvSpPr>
        <p:spPr>
          <a:xfrm>
            <a:off x="3313" y="6612835"/>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2897321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2" indent="0">
              <a:buNone/>
            </a:pPr>
            <a:r>
              <a:rPr lang="en-US"/>
              <a:t>Wrapping up 2021-2022</a:t>
            </a:r>
          </a:p>
          <a:p>
            <a:pPr marL="109722" indent="0">
              <a:lnSpc>
                <a:spcPct val="150000"/>
              </a:lnSpc>
              <a:buNone/>
            </a:pPr>
            <a:endParaRPr lang="en-US" sz="1000"/>
          </a:p>
          <a:p>
            <a:pPr>
              <a:lnSpc>
                <a:spcPct val="150000"/>
              </a:lnSpc>
            </a:pPr>
            <a:r>
              <a:rPr lang="en-US" sz="2400"/>
              <a:t>Return PNP participation form by March 1</a:t>
            </a:r>
          </a:p>
          <a:p>
            <a:pPr>
              <a:lnSpc>
                <a:spcPct val="150000"/>
              </a:lnSpc>
            </a:pPr>
            <a:r>
              <a:rPr lang="en-US" sz="2400"/>
              <a:t>Student list by April 15</a:t>
            </a:r>
          </a:p>
          <a:p>
            <a:pPr>
              <a:lnSpc>
                <a:spcPct val="150000"/>
              </a:lnSpc>
            </a:pPr>
            <a:r>
              <a:rPr lang="en-US" sz="2400"/>
              <a:t>Inventory lists/photos complete by June 30</a:t>
            </a:r>
          </a:p>
          <a:p>
            <a:pPr>
              <a:lnSpc>
                <a:spcPct val="150000"/>
              </a:lnSpc>
            </a:pPr>
            <a:r>
              <a:rPr lang="en-US" sz="2400"/>
              <a:t>Requests for summer expenditures by June 30</a:t>
            </a:r>
          </a:p>
          <a:p>
            <a:endParaRPr lang="en-US"/>
          </a:p>
          <a:p>
            <a:pPr marL="109722" indent="0">
              <a:buNone/>
            </a:pPr>
            <a:endParaRPr lang="en-US"/>
          </a:p>
        </p:txBody>
      </p:sp>
      <p:sp>
        <p:nvSpPr>
          <p:cNvPr id="3" name="Title 2"/>
          <p:cNvSpPr>
            <a:spLocks noGrp="1"/>
          </p:cNvSpPr>
          <p:nvPr>
            <p:ph type="title"/>
          </p:nvPr>
        </p:nvSpPr>
        <p:spPr/>
        <p:txBody>
          <a:bodyPr>
            <a:normAutofit/>
          </a:bodyPr>
          <a:lstStyle/>
          <a:p>
            <a:r>
              <a:rPr lang="en-US" sz="3600"/>
              <a:t>PNP Cooperative Timeline</a:t>
            </a:r>
          </a:p>
        </p:txBody>
      </p:sp>
      <p:sp>
        <p:nvSpPr>
          <p:cNvPr id="4" name="TextBox 3">
            <a:extLst>
              <a:ext uri="{FF2B5EF4-FFF2-40B4-BE49-F238E27FC236}">
                <a16:creationId xmlns:a16="http://schemas.microsoft.com/office/drawing/2014/main" id="{B1C3579A-8EC2-47E4-A345-2B33E2A43E40}"/>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39417" y="1141743"/>
            <a:ext cx="8229600" cy="4525963"/>
          </a:xfrm>
        </p:spPr>
        <p:txBody>
          <a:bodyPr vert="horz" lIns="91440" tIns="45720" rIns="91440" bIns="45720" anchor="t">
            <a:normAutofit/>
          </a:bodyPr>
          <a:lstStyle/>
          <a:p>
            <a:pPr marL="109220" indent="0">
              <a:buNone/>
            </a:pPr>
            <a:r>
              <a:rPr lang="en-US" sz="3000">
                <a:solidFill>
                  <a:srgbClr val="FF0000"/>
                </a:solidFill>
              </a:rPr>
              <a:t>    Any </a:t>
            </a:r>
            <a:endParaRPr lang="en-US" sz="3000">
              <a:solidFill>
                <a:srgbClr val="FF0000"/>
              </a:solidFill>
              <a:cs typeface="Lucida Sans Unicode"/>
            </a:endParaRPr>
          </a:p>
          <a:p>
            <a:pPr marL="109220" indent="0">
              <a:buNone/>
            </a:pPr>
            <a:r>
              <a:rPr lang="en-US" sz="3000">
                <a:solidFill>
                  <a:srgbClr val="FF0000"/>
                </a:solidFill>
              </a:rPr>
              <a:t>questions?</a:t>
            </a:r>
            <a:endParaRPr lang="en-US" sz="3000">
              <a:solidFill>
                <a:srgbClr val="FF0000"/>
              </a:solidFill>
              <a:cs typeface="Lucida Sans Unicode"/>
            </a:endParaRPr>
          </a:p>
        </p:txBody>
      </p:sp>
      <p:sp>
        <p:nvSpPr>
          <p:cNvPr id="3" name="Title 2"/>
          <p:cNvSpPr>
            <a:spLocks noGrp="1"/>
          </p:cNvSpPr>
          <p:nvPr>
            <p:ph type="title"/>
          </p:nvPr>
        </p:nvSpPr>
        <p:spPr/>
        <p:txBody>
          <a:bodyPr/>
          <a:lstStyle/>
          <a:p>
            <a:r>
              <a:rPr lang="en-US"/>
              <a:t>Thank You!</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24502" y="1696678"/>
            <a:ext cx="2192407" cy="3250261"/>
          </a:xfrm>
          <a:prstGeom prst="rect">
            <a:avLst/>
          </a:prstGeom>
        </p:spPr>
      </p:pic>
      <p:sp>
        <p:nvSpPr>
          <p:cNvPr id="5" name="TextBox 4">
            <a:extLst>
              <a:ext uri="{FF2B5EF4-FFF2-40B4-BE49-F238E27FC236}">
                <a16:creationId xmlns:a16="http://schemas.microsoft.com/office/drawing/2014/main" id="{E9113377-A5FD-4FDA-A4B3-59BB69D8A82A}"/>
              </a:ext>
            </a:extLst>
          </p:cNvPr>
          <p:cNvSpPr txBox="1"/>
          <p:nvPr/>
        </p:nvSpPr>
        <p:spPr>
          <a:xfrm>
            <a:off x="-29817" y="659627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
        <p:nvSpPr>
          <p:cNvPr id="6" name="TextBox 5">
            <a:extLst>
              <a:ext uri="{FF2B5EF4-FFF2-40B4-BE49-F238E27FC236}">
                <a16:creationId xmlns:a16="http://schemas.microsoft.com/office/drawing/2014/main" id="{48D6EBB0-7960-48E9-BC27-BF5FFAA51665}"/>
              </a:ext>
            </a:extLst>
          </p:cNvPr>
          <p:cNvSpPr txBox="1"/>
          <p:nvPr/>
        </p:nvSpPr>
        <p:spPr>
          <a:xfrm>
            <a:off x="2860813" y="5577509"/>
            <a:ext cx="6263308" cy="6924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300" b="1" u="sng">
                <a:latin typeface="Arial"/>
                <a:ea typeface="+mn-lt"/>
                <a:cs typeface="+mn-lt"/>
              </a:rPr>
              <a:t>Copyright Notice</a:t>
            </a:r>
            <a:endParaRPr lang="en-US" sz="1300">
              <a:latin typeface="Arial"/>
              <a:cs typeface="Arial"/>
            </a:endParaRPr>
          </a:p>
          <a:p>
            <a:r>
              <a:rPr lang="en-US" sz="1300">
                <a:latin typeface="Arial"/>
                <a:ea typeface="+mn-lt"/>
                <a:cs typeface="+mn-lt"/>
              </a:rPr>
              <a:t>All rights reserved: This material may not be reproduced or distributed without the </a:t>
            </a:r>
            <a:br>
              <a:rPr lang="en-US" sz="1300">
                <a:latin typeface="Arial"/>
                <a:ea typeface="+mn-lt"/>
                <a:cs typeface="+mn-lt"/>
              </a:rPr>
            </a:br>
            <a:r>
              <a:rPr lang="en-US" sz="1300">
                <a:latin typeface="Arial"/>
                <a:ea typeface="+mn-lt"/>
                <a:cs typeface="+mn-lt"/>
              </a:rPr>
              <a:t>express written permission of the Education Service Center Region 11.</a:t>
            </a:r>
            <a:endParaRPr lang="en-US">
              <a:latin typeface="Lucida Sans Unicode"/>
              <a:cs typeface="Lucida Sans Unicode"/>
            </a:endParaRPr>
          </a:p>
        </p:txBody>
      </p:sp>
      <p:sp>
        <p:nvSpPr>
          <p:cNvPr id="7" name="TextBox 6">
            <a:extLst>
              <a:ext uri="{FF2B5EF4-FFF2-40B4-BE49-F238E27FC236}">
                <a16:creationId xmlns:a16="http://schemas.microsoft.com/office/drawing/2014/main" id="{0AA99EDD-C2E7-403A-B53C-748D911F6629}"/>
              </a:ext>
            </a:extLst>
          </p:cNvPr>
          <p:cNvSpPr txBox="1"/>
          <p:nvPr/>
        </p:nvSpPr>
        <p:spPr>
          <a:xfrm>
            <a:off x="792231" y="2200275"/>
            <a:ext cx="3803373" cy="3231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a:ea typeface="+mn-lt"/>
                <a:cs typeface="+mn-lt"/>
              </a:rPr>
              <a:t>Gretchen Kroos</a:t>
            </a:r>
            <a:br>
              <a:rPr lang="en-US" sz="1400">
                <a:ea typeface="+mn-lt"/>
                <a:cs typeface="+mn-lt"/>
                <a:hlinkClick r:id="rId3" invalidUrl="http://"/>
              </a:rPr>
            </a:br>
            <a:r>
              <a:rPr lang="en-US" sz="1400">
                <a:ea typeface="+mn-lt"/>
                <a:cs typeface="+mn-lt"/>
              </a:rPr>
              <a:t>Coordinator - Instructional Services</a:t>
            </a:r>
          </a:p>
          <a:p>
            <a:r>
              <a:rPr lang="en-US" sz="1400">
                <a:ea typeface="+mn-lt"/>
                <a:cs typeface="+mn-lt"/>
              </a:rPr>
              <a:t>gkroos@esc11.net</a:t>
            </a:r>
            <a:br>
              <a:rPr lang="en-US" sz="1400">
                <a:ea typeface="+mn-lt"/>
                <a:cs typeface="+mn-lt"/>
              </a:rPr>
            </a:br>
            <a:r>
              <a:rPr lang="en-US" sz="1400">
                <a:ea typeface="+mn-lt"/>
                <a:cs typeface="+mn-lt"/>
              </a:rPr>
              <a:t>(817) 740-7630</a:t>
            </a:r>
            <a:endParaRPr lang="en-US" sz="1400">
              <a:cs typeface="Lucida Sans Unicode"/>
            </a:endParaRPr>
          </a:p>
          <a:p>
            <a:endParaRPr lang="en-US" sz="1400">
              <a:cs typeface="Lucida Sans Unicode"/>
            </a:endParaRPr>
          </a:p>
          <a:p>
            <a:r>
              <a:rPr lang="en-US" sz="1400" b="1">
                <a:ea typeface="+mn-lt"/>
                <a:cs typeface="+mn-lt"/>
              </a:rPr>
              <a:t>Corya Campbell</a:t>
            </a:r>
            <a:br>
              <a:rPr lang="en-US" sz="1400">
                <a:ea typeface="+mn-lt"/>
                <a:cs typeface="+mn-lt"/>
              </a:rPr>
            </a:br>
            <a:r>
              <a:rPr lang="en-US" sz="1400">
                <a:ea typeface="+mn-lt"/>
                <a:cs typeface="+mn-lt"/>
              </a:rPr>
              <a:t>Private Non-Profit School/LEA Liaison</a:t>
            </a:r>
          </a:p>
          <a:p>
            <a:r>
              <a:rPr lang="en-US" sz="1400">
                <a:ea typeface="+mn-lt"/>
                <a:cs typeface="+mn-lt"/>
              </a:rPr>
              <a:t>ccampbell@esc11.net</a:t>
            </a:r>
            <a:br>
              <a:rPr lang="en-US" sz="1400">
                <a:ea typeface="+mn-lt"/>
                <a:cs typeface="+mn-lt"/>
              </a:rPr>
            </a:br>
            <a:r>
              <a:rPr lang="en-US" sz="1400">
                <a:ea typeface="+mn-lt"/>
                <a:cs typeface="+mn-lt"/>
              </a:rPr>
              <a:t>(817) 740-3639 </a:t>
            </a:r>
            <a:endParaRPr lang="en-US" sz="1400">
              <a:cs typeface="Lucida Sans Unicode"/>
            </a:endParaRPr>
          </a:p>
          <a:p>
            <a:endParaRPr lang="en-US">
              <a:cs typeface="Lucida Sans Unicode"/>
            </a:endParaRPr>
          </a:p>
          <a:p>
            <a:r>
              <a:rPr lang="en-US" sz="1400" b="1">
                <a:ea typeface="+mn-lt"/>
                <a:cs typeface="+mn-lt"/>
              </a:rPr>
              <a:t>Lindsay Lindeman       </a:t>
            </a:r>
            <a:endParaRPr lang="en-US" b="1">
              <a:cs typeface="Lucida Sans Unicode"/>
            </a:endParaRPr>
          </a:p>
          <a:p>
            <a:r>
              <a:rPr lang="en-US" sz="1400">
                <a:ea typeface="+mn-lt"/>
                <a:cs typeface="+mn-lt"/>
              </a:rPr>
              <a:t>Private Non-Profit School/Budget</a:t>
            </a:r>
          </a:p>
          <a:p>
            <a:r>
              <a:rPr lang="en-US" sz="1400">
                <a:ea typeface="+mn-lt"/>
                <a:cs typeface="+mn-lt"/>
              </a:rPr>
              <a:t>llindeman@esc11.net</a:t>
            </a:r>
            <a:br>
              <a:rPr lang="en-US">
                <a:ea typeface="+mn-lt"/>
                <a:cs typeface="+mn-lt"/>
              </a:rPr>
            </a:br>
            <a:r>
              <a:rPr lang="en-US" sz="1400">
                <a:ea typeface="+mn-lt"/>
                <a:cs typeface="+mn-lt"/>
              </a:rPr>
              <a:t>(817) 740-7533</a:t>
            </a:r>
            <a:endParaRPr lang="en-US" sz="1400">
              <a:cs typeface="Lucida Sans Unicode"/>
            </a:endParaRPr>
          </a:p>
        </p:txBody>
      </p:sp>
    </p:spTree>
    <p:extLst>
      <p:ext uri="{BB962C8B-B14F-4D97-AF65-F5344CB8AC3E}">
        <p14:creationId xmlns:p14="http://schemas.microsoft.com/office/powerpoint/2010/main" val="349397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vert="horz" lIns="91440" tIns="45720" rIns="91440" bIns="45720" anchor="t">
            <a:normAutofit/>
          </a:bodyPr>
          <a:lstStyle/>
          <a:p>
            <a:pPr marL="365125" indent="-255905">
              <a:lnSpc>
                <a:spcPct val="150000"/>
              </a:lnSpc>
            </a:pPr>
            <a:r>
              <a:rPr lang="en-US"/>
              <a:t>ESC Region 11 Learning Opportunities</a:t>
            </a:r>
          </a:p>
          <a:p>
            <a:pPr marL="365125" indent="-255905">
              <a:lnSpc>
                <a:spcPct val="150000"/>
              </a:lnSpc>
            </a:pPr>
            <a:r>
              <a:rPr lang="en-US"/>
              <a:t>Overview of Title I, II, III, IV</a:t>
            </a:r>
            <a:endParaRPr lang="en-US">
              <a:cs typeface="Lucida Sans Unicode"/>
            </a:endParaRPr>
          </a:p>
          <a:p>
            <a:pPr marL="365125" indent="-255905">
              <a:lnSpc>
                <a:spcPct val="150000"/>
              </a:lnSpc>
            </a:pPr>
            <a:r>
              <a:rPr lang="en-US"/>
              <a:t>Timeline – End of year </a:t>
            </a:r>
            <a:endParaRPr lang="en-US">
              <a:cs typeface="Lucida Sans Unicode"/>
            </a:endParaRPr>
          </a:p>
          <a:p>
            <a:pPr marL="365125" indent="-255905">
              <a:lnSpc>
                <a:spcPct val="150000"/>
              </a:lnSpc>
            </a:pPr>
            <a:r>
              <a:rPr lang="en-US"/>
              <a:t>Q &amp; A</a:t>
            </a:r>
            <a:endParaRPr lang="en-US">
              <a:cs typeface="Lucida Sans Unicode"/>
            </a:endParaRPr>
          </a:p>
          <a:p>
            <a:pPr marL="365125" indent="-255905">
              <a:lnSpc>
                <a:spcPct val="150000"/>
              </a:lnSpc>
            </a:pPr>
            <a:r>
              <a:rPr lang="en-US"/>
              <a:t>Networking</a:t>
            </a:r>
            <a:endParaRPr lang="en-US">
              <a:cs typeface="Lucida Sans Unicode"/>
            </a:endParaRPr>
          </a:p>
        </p:txBody>
      </p:sp>
      <p:sp>
        <p:nvSpPr>
          <p:cNvPr id="3" name="Title 2"/>
          <p:cNvSpPr>
            <a:spLocks noGrp="1"/>
          </p:cNvSpPr>
          <p:nvPr>
            <p:ph type="title"/>
          </p:nvPr>
        </p:nvSpPr>
        <p:spPr/>
        <p:txBody>
          <a:bodyPr>
            <a:normAutofit/>
          </a:bodyPr>
          <a:lstStyle/>
          <a:p>
            <a:r>
              <a:rPr lang="en-US" sz="3600"/>
              <a:t>Today’s Agenda	</a:t>
            </a:r>
          </a:p>
        </p:txBody>
      </p:sp>
      <p:sp>
        <p:nvSpPr>
          <p:cNvPr id="4" name="TextBox 3">
            <a:extLst>
              <a:ext uri="{FF2B5EF4-FFF2-40B4-BE49-F238E27FC236}">
                <a16:creationId xmlns:a16="http://schemas.microsoft.com/office/drawing/2014/main" id="{6B4D3E02-6187-4501-B81E-B42355D591FE}"/>
              </a:ext>
            </a:extLst>
          </p:cNvPr>
          <p:cNvSpPr txBox="1"/>
          <p:nvPr/>
        </p:nvSpPr>
        <p:spPr>
          <a:xfrm>
            <a:off x="-29817" y="6571422"/>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4265844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2"/>
            <a:ext cx="8229600" cy="3949891"/>
          </a:xfrm>
        </p:spPr>
        <p:txBody>
          <a:bodyPr/>
          <a:lstStyle/>
          <a:p>
            <a:pPr marL="109722" indent="0">
              <a:buNone/>
            </a:pPr>
            <a:r>
              <a:rPr lang="en-US"/>
              <a:t>Instructional Services Division</a:t>
            </a:r>
          </a:p>
          <a:p>
            <a:pPr marL="566922" indent="-457200">
              <a:lnSpc>
                <a:spcPct val="150000"/>
              </a:lnSpc>
            </a:pPr>
            <a:r>
              <a:rPr lang="en-US"/>
              <a:t>Coaching</a:t>
            </a:r>
          </a:p>
          <a:p>
            <a:pPr marL="566922" indent="-457200">
              <a:lnSpc>
                <a:spcPct val="150000"/>
              </a:lnSpc>
            </a:pPr>
            <a:r>
              <a:rPr lang="en-US"/>
              <a:t>Consulting </a:t>
            </a:r>
          </a:p>
          <a:p>
            <a:pPr marL="566922" indent="-457200">
              <a:lnSpc>
                <a:spcPct val="150000"/>
              </a:lnSpc>
            </a:pPr>
            <a:r>
              <a:rPr lang="en-US"/>
              <a:t>Professional Development</a:t>
            </a:r>
          </a:p>
          <a:p>
            <a:pPr marL="109722" indent="0">
              <a:buNone/>
            </a:pPr>
            <a:endParaRPr lang="en-US" sz="1400"/>
          </a:p>
        </p:txBody>
      </p:sp>
      <p:sp>
        <p:nvSpPr>
          <p:cNvPr id="3" name="Title 2"/>
          <p:cNvSpPr>
            <a:spLocks noGrp="1"/>
          </p:cNvSpPr>
          <p:nvPr>
            <p:ph type="title"/>
          </p:nvPr>
        </p:nvSpPr>
        <p:spPr>
          <a:xfrm>
            <a:off x="462887" y="228600"/>
            <a:ext cx="8229600" cy="1371600"/>
          </a:xfrm>
        </p:spPr>
        <p:txBody>
          <a:bodyPr>
            <a:normAutofit/>
          </a:bodyPr>
          <a:lstStyle/>
          <a:p>
            <a:r>
              <a:rPr lang="en-US" sz="3600"/>
              <a:t>ESC Region 11</a:t>
            </a:r>
            <a:br>
              <a:rPr lang="en-US" sz="3600"/>
            </a:br>
            <a:r>
              <a:rPr lang="en-US" sz="3600"/>
              <a:t>Learning Opportunities</a:t>
            </a:r>
          </a:p>
        </p:txBody>
      </p:sp>
      <p:sp>
        <p:nvSpPr>
          <p:cNvPr id="4" name="TextBox 3">
            <a:extLst>
              <a:ext uri="{FF2B5EF4-FFF2-40B4-BE49-F238E27FC236}">
                <a16:creationId xmlns:a16="http://schemas.microsoft.com/office/drawing/2014/main" id="{5577F423-E68F-4597-87A0-340C328774BE}"/>
              </a:ext>
            </a:extLst>
          </p:cNvPr>
          <p:cNvSpPr txBox="1"/>
          <p:nvPr/>
        </p:nvSpPr>
        <p:spPr>
          <a:xfrm>
            <a:off x="-29817"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137233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a:t>Federal public school district requirements</a:t>
            </a:r>
          </a:p>
          <a:p>
            <a:pPr lvl="1"/>
            <a:r>
              <a:rPr lang="en-US"/>
              <a:t>Consultations</a:t>
            </a:r>
          </a:p>
          <a:p>
            <a:pPr lvl="1"/>
            <a:r>
              <a:rPr lang="en-US"/>
              <a:t>Set aside amounts</a:t>
            </a:r>
          </a:p>
          <a:p>
            <a:pPr lvl="1"/>
            <a:r>
              <a:rPr lang="en-US"/>
              <a:t>Money management</a:t>
            </a:r>
          </a:p>
          <a:p>
            <a:endParaRPr lang="en-US"/>
          </a:p>
          <a:p>
            <a:r>
              <a:rPr lang="en-US"/>
              <a:t>ESC Region 11 role</a:t>
            </a:r>
          </a:p>
          <a:p>
            <a:pPr lvl="1"/>
            <a:r>
              <a:rPr lang="en-US"/>
              <a:t>Consultations</a:t>
            </a:r>
          </a:p>
          <a:p>
            <a:pPr lvl="1"/>
            <a:r>
              <a:rPr lang="en-US"/>
              <a:t>Money management</a:t>
            </a:r>
          </a:p>
          <a:p>
            <a:pPr lvl="1"/>
            <a:r>
              <a:rPr lang="en-US"/>
              <a:t>Provision of services</a:t>
            </a:r>
          </a:p>
          <a:p>
            <a:pPr lvl="1"/>
            <a:r>
              <a:rPr lang="en-US"/>
              <a:t>Networking opportunities</a:t>
            </a:r>
          </a:p>
          <a:p>
            <a:pPr>
              <a:buFont typeface="Courier New" pitchFamily="49" charset="0"/>
              <a:buChar char="o"/>
            </a:pPr>
            <a:endParaRPr lang="en-US"/>
          </a:p>
          <a:p>
            <a:endParaRPr lang="en-US"/>
          </a:p>
          <a:p>
            <a:pPr>
              <a:buNone/>
            </a:pPr>
            <a:endParaRPr lang="en-US"/>
          </a:p>
        </p:txBody>
      </p:sp>
      <p:sp>
        <p:nvSpPr>
          <p:cNvPr id="2" name="Title 1"/>
          <p:cNvSpPr>
            <a:spLocks noGrp="1"/>
          </p:cNvSpPr>
          <p:nvPr>
            <p:ph type="title"/>
          </p:nvPr>
        </p:nvSpPr>
        <p:spPr/>
        <p:txBody>
          <a:bodyPr>
            <a:normAutofit/>
          </a:bodyPr>
          <a:lstStyle/>
          <a:p>
            <a:r>
              <a:rPr lang="en-US" sz="3600"/>
              <a:t>Overview of PNP Cooperative</a:t>
            </a:r>
          </a:p>
        </p:txBody>
      </p:sp>
      <p:sp>
        <p:nvSpPr>
          <p:cNvPr id="4" name="TextBox 3">
            <a:extLst>
              <a:ext uri="{FF2B5EF4-FFF2-40B4-BE49-F238E27FC236}">
                <a16:creationId xmlns:a16="http://schemas.microsoft.com/office/drawing/2014/main" id="{4AFCFDAF-59E3-4E76-85F9-1AC0F56ACCCB}"/>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hlinkClick r:id="rId3"/>
              </a:rPr>
              <a:t>TEA Website</a:t>
            </a:r>
            <a:endParaRPr lang="en-US"/>
          </a:p>
          <a:p>
            <a:pPr marL="109723" indent="0">
              <a:buNone/>
            </a:pPr>
            <a:endParaRPr lang="en-US"/>
          </a:p>
          <a:p>
            <a:r>
              <a:rPr lang="en-US">
                <a:hlinkClick r:id="rId4"/>
              </a:rPr>
              <a:t>ESC Region 11 PNP Website</a:t>
            </a:r>
            <a:endParaRPr lang="en-US"/>
          </a:p>
          <a:p>
            <a:endParaRPr lang="en-US"/>
          </a:p>
          <a:p>
            <a:pPr lvl="1"/>
            <a:r>
              <a:rPr lang="en-US">
                <a:hlinkClick r:id="rId5"/>
              </a:rPr>
              <a:t>FREQUENTLY ASKED QUESTIONS</a:t>
            </a:r>
            <a:r>
              <a:rPr lang="en-US"/>
              <a:t> – PNP’s</a:t>
            </a:r>
          </a:p>
        </p:txBody>
      </p:sp>
      <p:sp>
        <p:nvSpPr>
          <p:cNvPr id="3" name="Title 2"/>
          <p:cNvSpPr>
            <a:spLocks noGrp="1"/>
          </p:cNvSpPr>
          <p:nvPr>
            <p:ph type="title"/>
          </p:nvPr>
        </p:nvSpPr>
        <p:spPr/>
        <p:txBody>
          <a:bodyPr/>
          <a:lstStyle/>
          <a:p>
            <a:r>
              <a:rPr lang="en-US"/>
              <a:t>FAQ’s	</a:t>
            </a:r>
          </a:p>
        </p:txBody>
      </p:sp>
      <p:sp>
        <p:nvSpPr>
          <p:cNvPr id="4" name="TextBox 3">
            <a:extLst>
              <a:ext uri="{FF2B5EF4-FFF2-40B4-BE49-F238E27FC236}">
                <a16:creationId xmlns:a16="http://schemas.microsoft.com/office/drawing/2014/main" id="{0FFC5C24-8A97-43D1-BF1F-17F572ECCFF9}"/>
              </a:ext>
            </a:extLst>
          </p:cNvPr>
          <p:cNvSpPr txBox="1"/>
          <p:nvPr/>
        </p:nvSpPr>
        <p:spPr>
          <a:xfrm>
            <a:off x="3313" y="659627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1757607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5911" y="1295400"/>
            <a:ext cx="8229600" cy="4919470"/>
          </a:xfrm>
        </p:spPr>
        <p:txBody>
          <a:bodyPr>
            <a:normAutofit/>
          </a:bodyPr>
          <a:lstStyle/>
          <a:p>
            <a:r>
              <a:rPr lang="en-US" sz="1600" b="1" i="1"/>
              <a:t>Q</a:t>
            </a:r>
            <a:r>
              <a:rPr lang="en-US" sz="1600"/>
              <a:t>: May PNP pre-K students be counted in their equitable services calculation on the PS3099?</a:t>
            </a:r>
          </a:p>
          <a:p>
            <a:r>
              <a:rPr lang="en-US" sz="1600" b="1" i="1"/>
              <a:t>A</a:t>
            </a:r>
            <a:r>
              <a:rPr lang="en-US" sz="1600"/>
              <a:t>: </a:t>
            </a:r>
            <a:r>
              <a:rPr lang="en-US" sz="1600" b="1"/>
              <a:t>No</a:t>
            </a:r>
            <a:r>
              <a:rPr lang="en-US" sz="1600"/>
              <a:t>. Student enrollment counts are based on children ages 5-17 (pre-K students are not included in calculating equitable services). </a:t>
            </a:r>
          </a:p>
          <a:p>
            <a:pPr marL="109723" indent="0">
              <a:buNone/>
            </a:pPr>
            <a:endParaRPr lang="en-US" sz="1100"/>
          </a:p>
          <a:p>
            <a:r>
              <a:rPr lang="en-US" sz="1600" b="1" i="1"/>
              <a:t>Q</a:t>
            </a:r>
            <a:r>
              <a:rPr lang="en-US" sz="1600"/>
              <a:t>: Are preschool children in a private school eligible to receive equitable services under Title I? (C-2)</a:t>
            </a:r>
          </a:p>
          <a:p>
            <a:r>
              <a:rPr lang="en-US" sz="1600" b="1" i="1"/>
              <a:t>A</a:t>
            </a:r>
            <a:r>
              <a:rPr lang="en-US" sz="1600"/>
              <a:t>: ESEA section 1117 requires an LEA to provide equitable services to eligible elementary school children. As a result, unless State law considers preschool to be part of elementary education, an LEA is not required to provide equitable services to preschool children in a private school and </a:t>
            </a:r>
            <a:r>
              <a:rPr lang="en-US" sz="1600" b="1"/>
              <a:t>low-income preschool children do not generate funds for such services. </a:t>
            </a:r>
            <a:r>
              <a:rPr lang="en-US" sz="1600"/>
              <a:t>At the same time, if preschool children reside in a participating Title I public school attendance area and attend a private elementary school that is participating in the Title I program, the preschool children and their teachers and families may receive Title I services based on timely and meaningful consultation between the LEA and private school officials, taking into consideration the needs of the preschool children and other eligible children in the private school and the amount of funds available to provide services.</a:t>
            </a:r>
          </a:p>
          <a:p>
            <a:endParaRPr lang="en-US" sz="2000"/>
          </a:p>
        </p:txBody>
      </p:sp>
      <p:sp>
        <p:nvSpPr>
          <p:cNvPr id="3" name="Title 2"/>
          <p:cNvSpPr>
            <a:spLocks noGrp="1"/>
          </p:cNvSpPr>
          <p:nvPr>
            <p:ph type="title"/>
          </p:nvPr>
        </p:nvSpPr>
        <p:spPr/>
        <p:txBody>
          <a:bodyPr/>
          <a:lstStyle/>
          <a:p>
            <a:r>
              <a:rPr lang="en-US" sz="2400"/>
              <a:t>FAQ</a:t>
            </a:r>
            <a:r>
              <a:rPr lang="en-US"/>
              <a:t> - </a:t>
            </a:r>
            <a:r>
              <a:rPr lang="en-US" sz="2400">
                <a:effectLst/>
              </a:rPr>
              <a:t>PNP: Pre-K FAQs</a:t>
            </a:r>
            <a:endParaRPr lang="en-US" sz="2400"/>
          </a:p>
        </p:txBody>
      </p:sp>
      <p:sp>
        <p:nvSpPr>
          <p:cNvPr id="4" name="TextBox 3">
            <a:extLst>
              <a:ext uri="{FF2B5EF4-FFF2-40B4-BE49-F238E27FC236}">
                <a16:creationId xmlns:a16="http://schemas.microsoft.com/office/drawing/2014/main" id="{4D9520AF-872E-462D-8389-5CBD1543FF73}"/>
              </a:ext>
            </a:extLst>
          </p:cNvPr>
          <p:cNvSpPr txBox="1"/>
          <p:nvPr/>
        </p:nvSpPr>
        <p:spPr>
          <a:xfrm>
            <a:off x="-38100" y="659627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extLst>
      <p:ext uri="{BB962C8B-B14F-4D97-AF65-F5344CB8AC3E}">
        <p14:creationId xmlns:p14="http://schemas.microsoft.com/office/powerpoint/2010/main" val="3675335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2"/>
            <a:ext cx="8229600" cy="4254691"/>
          </a:xfrm>
        </p:spPr>
        <p:txBody>
          <a:bodyPr>
            <a:normAutofit fontScale="77500" lnSpcReduction="20000"/>
          </a:bodyPr>
          <a:lstStyle/>
          <a:p>
            <a:pPr lvl="1">
              <a:lnSpc>
                <a:spcPct val="150000"/>
              </a:lnSpc>
              <a:buFont typeface="Wingdings" panose="05000000000000000000" pitchFamily="2" charset="2"/>
              <a:buChar char="§"/>
            </a:pPr>
            <a:r>
              <a:rPr lang="en-US" sz="2800"/>
              <a:t>Title I, Part A – Academic Achievement of At-Risk Students</a:t>
            </a:r>
          </a:p>
          <a:p>
            <a:pPr lvl="1">
              <a:buFont typeface="Wingdings" panose="05000000000000000000" pitchFamily="2" charset="2"/>
              <a:buChar char="§"/>
            </a:pPr>
            <a:endParaRPr lang="en-US" sz="2800"/>
          </a:p>
          <a:p>
            <a:pPr lvl="1">
              <a:buFont typeface="Wingdings" panose="05000000000000000000" pitchFamily="2" charset="2"/>
              <a:buChar char="§"/>
            </a:pPr>
            <a:r>
              <a:rPr lang="en-US" sz="2800"/>
              <a:t>Title II, Part A - Teacher and Principal Training </a:t>
            </a:r>
          </a:p>
          <a:p>
            <a:pPr marL="393173" lvl="1" indent="0">
              <a:buNone/>
            </a:pPr>
            <a:endParaRPr lang="en-US" sz="1200"/>
          </a:p>
          <a:p>
            <a:pPr lvl="1">
              <a:buFont typeface="Wingdings" panose="05000000000000000000" pitchFamily="2" charset="2"/>
              <a:buChar char="§"/>
            </a:pPr>
            <a:r>
              <a:rPr lang="en-US" sz="2800"/>
              <a:t>Title III – English Learners</a:t>
            </a:r>
          </a:p>
          <a:p>
            <a:pPr lvl="1">
              <a:lnSpc>
                <a:spcPct val="200000"/>
              </a:lnSpc>
              <a:buFont typeface="Wingdings" panose="05000000000000000000" pitchFamily="2" charset="2"/>
              <a:buChar char="§"/>
            </a:pPr>
            <a:r>
              <a:rPr lang="en-US" sz="2800"/>
              <a:t>Title IV, Part A - </a:t>
            </a:r>
            <a:r>
              <a:rPr lang="en-US"/>
              <a:t>to provide for well-rounded educational opportunities, a safe and healthy school environment, and the effective use of technology in private schools</a:t>
            </a:r>
            <a:r>
              <a:rPr lang="en-US" sz="2800"/>
              <a:t> </a:t>
            </a:r>
          </a:p>
          <a:p>
            <a:pPr marL="109722" indent="0">
              <a:buNone/>
            </a:pPr>
            <a:endParaRPr lang="en-US" sz="3600"/>
          </a:p>
        </p:txBody>
      </p:sp>
      <p:sp>
        <p:nvSpPr>
          <p:cNvPr id="3" name="Title 2"/>
          <p:cNvSpPr>
            <a:spLocks noGrp="1"/>
          </p:cNvSpPr>
          <p:nvPr>
            <p:ph type="title"/>
          </p:nvPr>
        </p:nvSpPr>
        <p:spPr/>
        <p:txBody>
          <a:bodyPr>
            <a:normAutofit fontScale="90000"/>
          </a:bodyPr>
          <a:lstStyle/>
          <a:p>
            <a:r>
              <a:rPr lang="en-US" sz="3600"/>
              <a:t>ESSA Programs with Equitable Services</a:t>
            </a:r>
            <a:endParaRPr lang="en-US" sz="3600" b="0"/>
          </a:p>
        </p:txBody>
      </p:sp>
      <p:sp>
        <p:nvSpPr>
          <p:cNvPr id="4" name="TextBox 3">
            <a:extLst>
              <a:ext uri="{FF2B5EF4-FFF2-40B4-BE49-F238E27FC236}">
                <a16:creationId xmlns:a16="http://schemas.microsoft.com/office/drawing/2014/main" id="{2E68C4CC-559B-4518-95B9-70F21D3DBC34}"/>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385" y="1143000"/>
            <a:ext cx="8229600" cy="5105400"/>
          </a:xfrm>
        </p:spPr>
        <p:txBody>
          <a:bodyPr>
            <a:normAutofit/>
          </a:bodyPr>
          <a:lstStyle/>
          <a:p>
            <a:r>
              <a:rPr lang="en-US"/>
              <a:t>Districts must set aside a proportionate amount of federal funds for private non profit school students</a:t>
            </a:r>
          </a:p>
          <a:p>
            <a:pPr marL="109723" indent="0">
              <a:buNone/>
            </a:pPr>
            <a:endParaRPr lang="en-US"/>
          </a:p>
          <a:p>
            <a:r>
              <a:rPr lang="en-US"/>
              <a:t>Districts must inform PNPs each year about this opportunity</a:t>
            </a:r>
          </a:p>
          <a:p>
            <a:endParaRPr lang="en-US"/>
          </a:p>
          <a:p>
            <a:r>
              <a:rPr lang="en-US"/>
              <a:t>Districts must consult with interested PNPs on needs and allocations</a:t>
            </a:r>
          </a:p>
          <a:p>
            <a:endParaRPr lang="en-US"/>
          </a:p>
          <a:p>
            <a:r>
              <a:rPr lang="en-US"/>
              <a:t>Districts/ESC provide services</a:t>
            </a:r>
          </a:p>
        </p:txBody>
      </p:sp>
      <p:sp>
        <p:nvSpPr>
          <p:cNvPr id="3" name="Title 2"/>
          <p:cNvSpPr>
            <a:spLocks noGrp="1"/>
          </p:cNvSpPr>
          <p:nvPr>
            <p:ph type="title"/>
          </p:nvPr>
        </p:nvSpPr>
        <p:spPr/>
        <p:txBody>
          <a:bodyPr>
            <a:normAutofit/>
          </a:bodyPr>
          <a:lstStyle/>
          <a:p>
            <a:r>
              <a:rPr lang="en-US" sz="3600"/>
              <a:t>Federal Program Guidelines- PNP</a:t>
            </a:r>
          </a:p>
        </p:txBody>
      </p:sp>
      <p:sp>
        <p:nvSpPr>
          <p:cNvPr id="4" name="TextBox 3">
            <a:extLst>
              <a:ext uri="{FF2B5EF4-FFF2-40B4-BE49-F238E27FC236}">
                <a16:creationId xmlns:a16="http://schemas.microsoft.com/office/drawing/2014/main" id="{C4F1E508-2C2E-495C-B346-8F9DC56A00A8}"/>
              </a:ext>
            </a:extLst>
          </p:cNvPr>
          <p:cNvSpPr txBox="1"/>
          <p:nvPr/>
        </p:nvSpPr>
        <p:spPr>
          <a:xfrm>
            <a:off x="3313" y="6629400"/>
            <a:ext cx="2743200" cy="2308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900">
                <a:solidFill>
                  <a:srgbClr val="FFFFFF"/>
                </a:solidFill>
                <a:latin typeface="Arial"/>
                <a:cs typeface="Arial"/>
              </a:rPr>
              <a:t>Copyright </a:t>
            </a:r>
            <a:r>
              <a:rPr lang="en-US" sz="900">
                <a:solidFill>
                  <a:srgbClr val="FFFFFF"/>
                </a:solidFill>
                <a:latin typeface="Calibri"/>
                <a:cs typeface="Calibri"/>
              </a:rPr>
              <a:t>© 2022 Education Service Center Region 11</a:t>
            </a:r>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egion 10 Private Non Profit School Cooperative&amp;quot;&quot;/&gt;&lt;property id=&quot;20307&quot; value=&quot;256&quot;/&gt;&lt;/object&gt;&lt;object type=&quot;3&quot; unique_id=&quot;10005&quot;&gt;&lt;property id=&quot;20148&quot; value=&quot;5&quot;/&gt;&lt;property id=&quot;20300&quot; value=&quot;Slide 2 - &amp;quot;Introductions&amp;quot;&quot;/&gt;&lt;property id=&quot;20307&quot; value=&quot;257&quot;/&gt;&lt;/object&gt;&lt;object type=&quot;3&quot; unique_id=&quot;10006&quot;&gt;&lt;property id=&quot;20148&quot; value=&quot;5&quot;/&gt;&lt;property id=&quot;20300&quot; value=&quot;Slide 4 - &amp;quot;Overview of PNP Cooperative&amp;quot;&quot;/&gt;&lt;property id=&quot;20307&quot; value=&quot;258&quot;/&gt;&lt;/object&gt;&lt;object type=&quot;3&quot; unique_id=&quot;10007&quot;&gt;&lt;property id=&quot;20148&quot; value=&quot;5&quot;/&gt;&lt;property id=&quot;20300&quot; value=&quot;Slide 8 - &amp;quot;Title I, Part A - Step 1 &amp;quot;&quot;/&gt;&lt;property id=&quot;20307&quot; value=&quot;259&quot;/&gt;&lt;/object&gt;&lt;object type=&quot;3&quot; unique_id=&quot;10009&quot;&gt;&lt;property id=&quot;20148&quot; value=&quot;5&quot;/&gt;&lt;property id=&quot;20300&quot; value=&quot;Slide 13 - &amp;quot;Title II, Part A&amp;quot;&quot;/&gt;&lt;property id=&quot;20307&quot; value=&quot;261&quot;/&gt;&lt;/object&gt;&lt;object type=&quot;3&quot; unique_id=&quot;10068&quot;&gt;&lt;property id=&quot;20148&quot; value=&quot;5&quot;/&gt;&lt;property id=&quot;20300&quot; value=&quot;Slide 3 - &amp;quot;Federal Program Guidelines- PNP&amp;quot;&quot;/&gt;&lt;property id=&quot;20307&quot; value=&quot;266&quot;/&gt;&lt;/object&gt;&lt;object type=&quot;3&quot; unique_id=&quot;10069&quot;&gt;&lt;property id=&quot;20148&quot; value=&quot;5&quot;/&gt;&lt;property id=&quot;20300&quot; value=&quot;Slide 9 - &amp;quot;Title I, Part A – Step 2&amp;quot;&quot;/&gt;&lt;property id=&quot;20307&quot; value=&quot;265&quot;/&gt;&lt;/object&gt;&lt;object type=&quot;3&quot; unique_id=&quot;10070&quot;&gt;&lt;property id=&quot;20148&quot; value=&quot;5&quot;/&gt;&lt;property id=&quot;20300&quot; value=&quot;Slide 14 - &amp;quot;Title II, Part A – Types of Activities&amp;quot;&quot;/&gt;&lt;property id=&quot;20307&quot; value=&quot;267&quot;/&gt;&lt;/object&gt;&lt;object type=&quot;3&quot; unique_id=&quot;10071&quot;&gt;&lt;property id=&quot;20148&quot; value=&quot;5&quot;/&gt;&lt;property id=&quot;20300&quot; value=&quot;Slide 31 - &amp;quot;PNP Cooperative Timeline&amp;quot;&quot;/&gt;&lt;property id=&quot;20307&quot; value=&quot;268&quot;/&gt;&lt;/object&gt;&lt;object type=&quot;3&quot; unique_id=&quot;10072&quot;&gt;&lt;property id=&quot;20148&quot; value=&quot;5&quot;/&gt;&lt;property id=&quot;20300&quot; value=&quot;Slide 32 - &amp;quot;Questions&amp;quot;&quot;/&gt;&lt;property id=&quot;20307&quot; value=&quot;269&quot;/&gt;&lt;/object&gt;&lt;object type=&quot;3&quot; unique_id=&quot;10073&quot;&gt;&lt;property id=&quot;20148&quot; value=&quot;5&quot;/&gt;&lt;property id=&quot;20300&quot; value=&quot;Slide 5 - &amp;quot;Communications with PNP’s&amp;quot;&quot;/&gt;&lt;property id=&quot;20307&quot; value=&quot;298&quot;/&gt;&lt;/object&gt;&lt;object type=&quot;3&quot; unique_id=&quot;10074&quot;&gt;&lt;property id=&quot;20148&quot; value=&quot;5&quot;/&gt;&lt;property id=&quot;20300&quot; value=&quot;Slide 6 - &amp;quot;Region 10 PNP Cooperative&amp;quot;&quot;/&gt;&lt;property id=&quot;20307&quot; value=&quot;297&quot;/&gt;&lt;/object&gt;&lt;object type=&quot;3&quot; unique_id=&quot;10075&quot;&gt;&lt;property id=&quot;20148&quot; value=&quot;5&quot;/&gt;&lt;property id=&quot;20300&quot; value=&quot;Slide 7 - &amp;quot;Title I, Part A&amp;quot;&quot;/&gt;&lt;property id=&quot;20307&quot; value=&quot;276&quot;/&gt;&lt;/object&gt;&lt;object type=&quot;3&quot; unique_id=&quot;10076&quot;&gt;&lt;property id=&quot;20148&quot; value=&quot;5&quot;/&gt;&lt;property id=&quot;20300&quot; value=&quot;Slide 10 - &amp;quot;Program Contact&amp;quot;&quot;/&gt;&lt;property id=&quot;20307&quot; value=&quot;282&quot;/&gt;&lt;/object&gt;&lt;object type=&quot;3&quot; unique_id=&quot;10077&quot;&gt;&lt;property id=&quot;20148&quot; value=&quot;5&quot;/&gt;&lt;property id=&quot;20300&quot; value=&quot;Slide 11 - &amp;quot;Title I, Part C Migrant&amp;quot;&quot;/&gt;&lt;property id=&quot;20307&quot; value=&quot;295&quot;/&gt;&lt;/object&gt;&lt;object type=&quot;3&quot; unique_id=&quot;10078&quot;&gt;&lt;property id=&quot;20148&quot; value=&quot;5&quot;/&gt;&lt;property id=&quot;20300&quot; value=&quot;Slide 12 - &amp;quot;Program Contact&amp;quot;&quot;/&gt;&lt;property id=&quot;20307&quot; value=&quot;283&quot;/&gt;&lt;/object&gt;&lt;object type=&quot;3&quot; unique_id=&quot;10079&quot;&gt;&lt;property id=&quot;20148&quot; value=&quot;5&quot;/&gt;&lt;property id=&quot;20300&quot; value=&quot;Slide 15 - &amp;quot;Program Contact&amp;quot;&quot;/&gt;&lt;property id=&quot;20307&quot; value=&quot;284&quot;/&gt;&lt;/object&gt;&lt;object type=&quot;3&quot; unique_id=&quot;10080&quot;&gt;&lt;property id=&quot;20148&quot; value=&quot;5&quot;/&gt;&lt;property id=&quot;20300&quot; value=&quot;Slide 16 - &amp;quot;Title II Option – Advanced Academics&amp;quot;&quot;/&gt;&lt;property id=&quot;20307&quot; value=&quot;293&quot;/&gt;&lt;/object&gt;&lt;object type=&quot;3&quot; unique_id=&quot;10081&quot;&gt;&lt;property id=&quot;20148&quot; value=&quot;5&quot;/&gt;&lt;property id=&quot;20300&quot; value=&quot;Slide 17 - &amp;quot;Program Contact&amp;quot;&quot;/&gt;&lt;property id=&quot;20307&quot; value=&quot;285&quot;/&gt;&lt;/object&gt;&lt;object type=&quot;3&quot; unique_id=&quot;10082&quot;&gt;&lt;property id=&quot;20148&quot; value=&quot;5&quot;/&gt;&lt;property id=&quot;20300&quot; value=&quot;Slide 18 - &amp;quot;Title II Option – Library Coop&amp;quot;&quot;/&gt;&lt;property id=&quot;20307&quot; value=&quot;290&quot;/&gt;&lt;/object&gt;&lt;object type=&quot;3&quot; unique_id=&quot;10083&quot;&gt;&lt;property id=&quot;20148&quot; value=&quot;5&quot;/&gt;&lt;property id=&quot;20300&quot; value=&quot;Slide 19 - &amp;quot;Title II Option – Library Coop, cont.&amp;quot;&quot;/&gt;&lt;property id=&quot;20307&quot; value=&quot;291&quot;/&gt;&lt;/object&gt;&lt;object type=&quot;3&quot; unique_id=&quot;10084&quot;&gt;&lt;property id=&quot;20148&quot; value=&quot;5&quot;/&gt;&lt;property id=&quot;20300&quot; value=&quot;Slide 20 - &amp;quot;Program Contact&amp;quot;&quot;/&gt;&lt;property id=&quot;20307&quot; value=&quot;286&quot;/&gt;&lt;/object&gt;&lt;object type=&quot;3&quot; unique_id=&quot;10085&quot;&gt;&lt;property id=&quot;20148&quot; value=&quot;5&quot;/&gt;&lt;property id=&quot;20300&quot; value=&quot;Slide 21 - &amp;quot;Title II Option – Online Courses&amp;quot;&quot;/&gt;&lt;property id=&quot;20307&quot; value=&quot;280&quot;/&gt;&lt;/object&gt;&lt;object type=&quot;3&quot; unique_id=&quot;10086&quot;&gt;&lt;property id=&quot;20148&quot; value=&quot;5&quot;/&gt;&lt;property id=&quot;20300&quot; value=&quot;Slide 22 - &amp;quot;Title III, Part A, Limited English Proficient (LEP) and Immigrant&amp;quot;&quot;/&gt;&lt;property id=&quot;20307&quot; value=&quot;270&quot;/&gt;&lt;/object&gt;&lt;object type=&quot;3&quot; unique_id=&quot;10087&quot;&gt;&lt;property id=&quot;20148&quot; value=&quot;5&quot;/&gt;&lt;property id=&quot;20300&quot; value=&quot;Slide 23 - &amp;quot;Title III, Part A, LEP and Immigrant&amp;quot;&quot;/&gt;&lt;property id=&quot;20307&quot; value=&quot;271&quot;/&gt;&lt;/object&gt;&lt;object type=&quot;3&quot; unique_id=&quot;10088&quot;&gt;&lt;property id=&quot;20148&quot; value=&quot;5&quot;/&gt;&lt;property id=&quot;20300&quot; value=&quot;Slide 24 - &amp;quot;Title III, Part A, LEP and Immigrant&amp;quot;&quot;/&gt;&lt;property id=&quot;20307&quot; value=&quot;272&quot;/&gt;&lt;/object&gt;&lt;object type=&quot;3&quot; unique_id=&quot;10089&quot;&gt;&lt;property id=&quot;20148&quot; value=&quot;5&quot;/&gt;&lt;property id=&quot;20300&quot; value=&quot;Slide 25 - &amp;quot;Title III, Part A, LEP and Immigrant&amp;quot;&quot;/&gt;&lt;property id=&quot;20307&quot; value=&quot;273&quot;/&gt;&lt;/object&gt;&lt;object type=&quot;3&quot; unique_id=&quot;10090&quot;&gt;&lt;property id=&quot;20148&quot; value=&quot;5&quot;/&gt;&lt;property id=&quot;20300&quot; value=&quot;Slide 26 - &amp;quot;Title III, Part A, LEP and Immigrant&amp;quot;&quot;/&gt;&lt;property id=&quot;20307&quot; value=&quot;274&quot;/&gt;&lt;/object&gt;&lt;object type=&quot;3&quot; unique_id=&quot;10091&quot;&gt;&lt;property id=&quot;20148&quot; value=&quot;5&quot;/&gt;&lt;property id=&quot;20300&quot; value=&quot;Slide 27 - &amp;quot;Title III, Part A, LEP and Immigrant&amp;quot;&quot;/&gt;&lt;property id=&quot;20307&quot; value=&quot;275&quot;/&gt;&lt;/object&gt;&lt;object type=&quot;3&quot; unique_id=&quot;10092&quot;&gt;&lt;property id=&quot;20148&quot; value=&quot;5&quot;/&gt;&lt;property id=&quot;20300&quot; value=&quot;Slide 28 - &amp;quot;Program Contact&amp;quot;&quot;/&gt;&lt;property id=&quot;20307&quot; value=&quot;288&quot;/&gt;&lt;/object&gt;&lt;object type=&quot;3&quot; unique_id=&quot;10093&quot;&gt;&lt;property id=&quot;20148&quot; value=&quot;5&quot;/&gt;&lt;property id=&quot;20300&quot; value=&quot;Slide 29 - &amp;quot;NCLB Support&amp;quot;&quot;/&gt;&lt;property id=&quot;20307&quot; value=&quot;294&quot;/&gt;&lt;/object&gt;&lt;object type=&quot;3&quot; unique_id=&quot;10094&quot;&gt;&lt;property id=&quot;20148&quot; value=&quot;5&quot;/&gt;&lt;property id=&quot;20300&quot; value=&quot;Slide 30 - &amp;quot;Program Contact&amp;quot;&quot;/&gt;&lt;property id=&quot;20307&quot; value=&quot;28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ntents xmlns="d64fece6-b91a-43e6-b1b5-2d405fa5d7c8">true</Content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F272E3FD59B24894F7EA417F8115E4" ma:contentTypeVersion="14" ma:contentTypeDescription="Create a new document." ma:contentTypeScope="" ma:versionID="99e004dcc1a8613a9da798ecb9cfbeae">
  <xsd:schema xmlns:xsd="http://www.w3.org/2001/XMLSchema" xmlns:xs="http://www.w3.org/2001/XMLSchema" xmlns:p="http://schemas.microsoft.com/office/2006/metadata/properties" xmlns:ns2="d64fece6-b91a-43e6-b1b5-2d405fa5d7c8" xmlns:ns3="2d9855d7-4bfb-49f0-8c0b-d61221698343" targetNamespace="http://schemas.microsoft.com/office/2006/metadata/properties" ma:root="true" ma:fieldsID="5a1ab2664f0f3fc203729db2094ebabe" ns2:_="" ns3:_="">
    <xsd:import namespace="d64fece6-b91a-43e6-b1b5-2d405fa5d7c8"/>
    <xsd:import namespace="2d9855d7-4bfb-49f0-8c0b-d6122169834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LengthInSeconds" minOccurs="0"/>
                <xsd:element ref="ns2:MediaServiceLocation" minOccurs="0"/>
                <xsd:element ref="ns2:Cont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4fece6-b91a-43e6-b1b5-2d405fa5d7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Contents" ma:index="21" nillable="true" ma:displayName="Contents" ma:default="1" ma:internalName="Contents">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d9855d7-4bfb-49f0-8c0b-d6122169834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988705-52B4-42F0-A0EA-367215022804}">
  <ds:schemaRefs>
    <ds:schemaRef ds:uri="2d9855d7-4bfb-49f0-8c0b-d61221698343"/>
    <ds:schemaRef ds:uri="d64fece6-b91a-43e6-b1b5-2d405fa5d7c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E96A9D3-3E72-486B-B48E-DF09CCBE71D9}"/>
</file>

<file path=customXml/itemProps3.xml><?xml version="1.0" encoding="utf-8"?>
<ds:datastoreItem xmlns:ds="http://schemas.openxmlformats.org/officeDocument/2006/customXml" ds:itemID="{2944D445-E316-4C33-8E4C-4F73E09878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Application>Microsoft Office PowerPoint</Application>
  <PresentationFormat>On-screen Show (4:3)</PresentationFormat>
  <Slides>29</Slides>
  <Notes>25</Notes>
  <HiddenSlides>0</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Private Non-Profit Open House</vt:lpstr>
      <vt:lpstr>Introductions</vt:lpstr>
      <vt:lpstr>Today’s Agenda </vt:lpstr>
      <vt:lpstr>ESC Region 11 Learning Opportunities</vt:lpstr>
      <vt:lpstr>Overview of PNP Cooperative</vt:lpstr>
      <vt:lpstr>FAQ’s </vt:lpstr>
      <vt:lpstr>FAQ - PNP: Pre-K FAQs</vt:lpstr>
      <vt:lpstr>ESSA Programs with Equitable Services</vt:lpstr>
      <vt:lpstr>Federal Program Guidelines- PNP</vt:lpstr>
      <vt:lpstr>PowerPoint Presentation</vt:lpstr>
      <vt:lpstr>Title I, Part A</vt:lpstr>
      <vt:lpstr>Title I, Part A - Step 1 </vt:lpstr>
      <vt:lpstr>Title I, Part A – Step 2</vt:lpstr>
      <vt:lpstr>SOME USES OF TITLE I FUNDS </vt:lpstr>
      <vt:lpstr>FAQ - Instructional Materials and Supplies</vt:lpstr>
      <vt:lpstr>Title II, Part A</vt:lpstr>
      <vt:lpstr>USES OF TITLE II FUNDS</vt:lpstr>
      <vt:lpstr>Title III, Part A, English Learner</vt:lpstr>
      <vt:lpstr>USES OF TITLE III FUNDS</vt:lpstr>
      <vt:lpstr>Title III, Part A, EL</vt:lpstr>
      <vt:lpstr>Title III, Part A, EL</vt:lpstr>
      <vt:lpstr>Title IV, Part A</vt:lpstr>
      <vt:lpstr>Title II &amp; IV and Transferability</vt:lpstr>
      <vt:lpstr>Carryover of Unobligated Funds</vt:lpstr>
      <vt:lpstr>Timely &amp; Meaningful Consultation</vt:lpstr>
      <vt:lpstr>PNP Ombudsman Office</vt:lpstr>
      <vt:lpstr>PNP Ombudsman’s Office Contact Info</vt:lpstr>
      <vt:lpstr>PNP Cooperative Timeline</vt:lpstr>
      <vt:lpstr>Thank You!</vt:lpstr>
    </vt:vector>
  </TitlesOfParts>
  <Company>ESC Region 10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10 Private Non Profit Cooperative</dc:title>
  <dc:creator>Fujitsu</dc:creator>
  <cp:revision>1</cp:revision>
  <cp:lastPrinted>2021-04-06T19:34:14Z</cp:lastPrinted>
  <dcterms:created xsi:type="dcterms:W3CDTF">2010-02-19T19:10:47Z</dcterms:created>
  <dcterms:modified xsi:type="dcterms:W3CDTF">2022-03-21T20:41:46Z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0x010100CEF272E3FD59B24894F7EA417F8115E4</vt:lpwstr>
  </property>
  <property fmtid="{D5CDD505-2E9C-101B-9397-08002B2CF9AE}" pid="3" name="Order">
    <vt:r8>13334800</vt:r8>
  </property>
  <property fmtid="{D5CDD505-2E9C-101B-9397-08002B2CF9AE}" pid="4" name="ComplianceAssetId">
    <vt:lpwstr/>
  </property>
</Properties>
</file>